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9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343"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44" r:id="rId65"/>
    <p:sldId id="319" r:id="rId66"/>
    <p:sldId id="320" r:id="rId67"/>
    <p:sldId id="345" r:id="rId68"/>
    <p:sldId id="346"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8" r:id="rId92"/>
    <p:sldId id="349" r:id="rId93"/>
    <p:sldId id="347" r:id="rId9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356AD-6FDB-4A81-AD53-9BE65FFF9C10}" type="datetimeFigureOut">
              <a:rPr lang="it-IT" smtClean="0"/>
              <a:t>19/04/2024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B51EB-9A76-4C9B-848D-E7E50F8870B1}" type="slidenum">
              <a:rPr lang="it-IT" smtClean="0"/>
              <a:t>‹N›</a:t>
            </a:fld>
            <a:endParaRPr lang="it-IT"/>
          </a:p>
        </p:txBody>
      </p:sp>
    </p:spTree>
    <p:extLst>
      <p:ext uri="{BB962C8B-B14F-4D97-AF65-F5344CB8AC3E}">
        <p14:creationId xmlns:p14="http://schemas.microsoft.com/office/powerpoint/2010/main" val="10512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entury Gothic"/>
              <a:buNone/>
            </a:pPr>
            <a:fld id="{00000000-1234-1234-1234-123412341234}" type="slidenum">
              <a:rPr lang="en-US" sz="1800" b="0" i="0" u="none">
                <a:solidFill>
                  <a:srgbClr val="000000"/>
                </a:solidFill>
                <a:latin typeface="Century Gothic"/>
                <a:ea typeface="Century Gothic"/>
                <a:cs typeface="Century Gothic"/>
                <a:sym typeface="Century Gothic"/>
              </a:rPr>
              <a:t>1</a:t>
            </a:fld>
            <a:endParaRPr/>
          </a:p>
        </p:txBody>
      </p:sp>
      <p:sp>
        <p:nvSpPr>
          <p:cNvPr id="770" name="Google Shape;7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1" name="Google Shape;77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7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92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entury Gothic"/>
              <a:buNone/>
            </a:pPr>
            <a:fld id="{00000000-1234-1234-1234-123412341234}" type="slidenum">
              <a:rPr lang="en-US" sz="1800" b="0" i="0" u="none">
                <a:solidFill>
                  <a:srgbClr val="000000"/>
                </a:solidFill>
                <a:latin typeface="Century Gothic"/>
                <a:ea typeface="Century Gothic"/>
                <a:cs typeface="Century Gothic"/>
                <a:sym typeface="Century Gothic"/>
              </a:rPr>
              <a:t>22</a:t>
            </a:fld>
            <a:endParaRPr/>
          </a:p>
        </p:txBody>
      </p:sp>
      <p:sp>
        <p:nvSpPr>
          <p:cNvPr id="836" name="Google Shape;8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7" name="Google Shape;8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03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entury Gothic"/>
              <a:buNone/>
            </a:pPr>
            <a:fld id="{00000000-1234-1234-1234-123412341234}" type="slidenum">
              <a:rPr lang="en-US" sz="1800" b="0" i="0" u="none">
                <a:solidFill>
                  <a:srgbClr val="000000"/>
                </a:solidFill>
                <a:latin typeface="Century Gothic"/>
                <a:ea typeface="Century Gothic"/>
                <a:cs typeface="Century Gothic"/>
                <a:sym typeface="Century Gothic"/>
              </a:rPr>
              <a:t>23</a:t>
            </a:fld>
            <a:endParaRPr/>
          </a:p>
        </p:txBody>
      </p:sp>
      <p:sp>
        <p:nvSpPr>
          <p:cNvPr id="843" name="Google Shape;8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4" name="Google Shape;8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00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entury Gothic"/>
              <a:buNone/>
            </a:pPr>
            <a:fld id="{00000000-1234-1234-1234-123412341234}" type="slidenum">
              <a:rPr lang="en-US" sz="1800" b="0" i="0" u="none">
                <a:solidFill>
                  <a:srgbClr val="000000"/>
                </a:solidFill>
                <a:latin typeface="Century Gothic"/>
                <a:ea typeface="Century Gothic"/>
                <a:cs typeface="Century Gothic"/>
                <a:sym typeface="Century Gothic"/>
              </a:rPr>
              <a:t>24</a:t>
            </a:fld>
            <a:endParaRPr/>
          </a:p>
        </p:txBody>
      </p:sp>
      <p:sp>
        <p:nvSpPr>
          <p:cNvPr id="850" name="Google Shape;8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1" name="Google Shape;8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115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entury Gothic"/>
              <a:buNone/>
            </a:pPr>
            <a:fld id="{00000000-1234-1234-1234-123412341234}" type="slidenum">
              <a:rPr lang="en-US" sz="1800" b="0" i="0" u="none">
                <a:solidFill>
                  <a:srgbClr val="000000"/>
                </a:solidFill>
                <a:latin typeface="Century Gothic"/>
                <a:ea typeface="Century Gothic"/>
                <a:cs typeface="Century Gothic"/>
                <a:sym typeface="Century Gothic"/>
              </a:rPr>
              <a:t>25</a:t>
            </a:fld>
            <a:endParaRPr/>
          </a:p>
        </p:txBody>
      </p:sp>
      <p:sp>
        <p:nvSpPr>
          <p:cNvPr id="857" name="Google Shape;8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8" name="Google Shape;85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5243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109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5228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620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79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61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entury Gothic"/>
              <a:buNone/>
            </a:pPr>
            <a:fld id="{00000000-1234-1234-1234-123412341234}" type="slidenum">
              <a:rPr lang="en-US" sz="1800" b="0" i="0" u="none">
                <a:solidFill>
                  <a:srgbClr val="000000"/>
                </a:solidFill>
                <a:latin typeface="Century Gothic"/>
                <a:ea typeface="Century Gothic"/>
                <a:cs typeface="Century Gothic"/>
                <a:sym typeface="Century Gothic"/>
              </a:rPr>
              <a:t>2</a:t>
            </a:fld>
            <a:endParaRPr/>
          </a:p>
        </p:txBody>
      </p:sp>
      <p:sp>
        <p:nvSpPr>
          <p:cNvPr id="778" name="Google Shape;7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9" name="Google Shape;77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90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4" name="Google Shape;89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357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407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6" name="Google Shape;9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19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2" name="Google Shape;91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777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887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722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0" name="Google Shape;93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757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8482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2" name="Google Shape;94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417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75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835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129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713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6" name="Google Shape;96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62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2" name="Google Shape;97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563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8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507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0" name="Google Shape;99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126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6" name="Google Shape;99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154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938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8" name="Google Shape;100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8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entury Gothic"/>
              <a:buNone/>
            </a:pPr>
            <a:fld id="{00000000-1234-1234-1234-123412341234}" type="slidenum">
              <a:rPr lang="en-US" sz="1800" b="0" i="0" u="none">
                <a:solidFill>
                  <a:srgbClr val="000000"/>
                </a:solidFill>
                <a:latin typeface="Century Gothic"/>
                <a:ea typeface="Century Gothic"/>
                <a:cs typeface="Century Gothic"/>
                <a:sym typeface="Century Gothic"/>
              </a:rPr>
              <a:t>11</a:t>
            </a:fld>
            <a:endParaRPr/>
          </a:p>
        </p:txBody>
      </p:sp>
      <p:sp>
        <p:nvSpPr>
          <p:cNvPr id="791" name="Google Shape;7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2" name="Google Shape;7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978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4" name="Google Shape;101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722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18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6" name="Google Shape;102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120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2" name="Google Shape;103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9365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8" name="Google Shape;103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949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423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0" name="Google Shape;105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844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6" name="Google Shape;105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1004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2" name="Google Shape;106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697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8" name="Google Shape;106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entury Gothic"/>
              <a:buNone/>
            </a:pPr>
            <a:fld id="{00000000-1234-1234-1234-123412341234}" type="slidenum">
              <a:rPr lang="en-US" sz="1800" b="0" i="0" u="none">
                <a:solidFill>
                  <a:srgbClr val="000000"/>
                </a:solidFill>
                <a:latin typeface="Century Gothic"/>
                <a:ea typeface="Century Gothic"/>
                <a:cs typeface="Century Gothic"/>
                <a:sym typeface="Century Gothic"/>
              </a:rPr>
              <a:t>12</a:t>
            </a:fld>
            <a:endParaRPr/>
          </a:p>
        </p:txBody>
      </p:sp>
      <p:sp>
        <p:nvSpPr>
          <p:cNvPr id="798" name="Google Shape;7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9" name="Google Shape;79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91638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4" name="Google Shape;107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645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0" name="Google Shape;108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922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6" name="Google Shape;108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3590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5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69</a:t>
            </a:fld>
            <a:endParaRPr/>
          </a:p>
        </p:txBody>
      </p:sp>
      <p:sp>
        <p:nvSpPr>
          <p:cNvPr id="1092" name="Google Shape;1092;p53: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093" name="Google Shape;1093;p53: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066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5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70</a:t>
            </a:fld>
            <a:endParaRPr/>
          </a:p>
        </p:txBody>
      </p:sp>
      <p:sp>
        <p:nvSpPr>
          <p:cNvPr id="1100" name="Google Shape;1100;p54: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01" name="Google Shape;1101;p54: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242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5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71</a:t>
            </a:fld>
            <a:endParaRPr/>
          </a:p>
        </p:txBody>
      </p:sp>
      <p:sp>
        <p:nvSpPr>
          <p:cNvPr id="1107" name="Google Shape;1107;p55: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08" name="Google Shape;1108;p55: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62906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5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72</a:t>
            </a:fld>
            <a:endParaRPr/>
          </a:p>
        </p:txBody>
      </p:sp>
      <p:sp>
        <p:nvSpPr>
          <p:cNvPr id="1114" name="Google Shape;1114;p56: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15" name="Google Shape;1115;p56: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9945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5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73</a:t>
            </a:fld>
            <a:endParaRPr/>
          </a:p>
        </p:txBody>
      </p:sp>
      <p:sp>
        <p:nvSpPr>
          <p:cNvPr id="1122" name="Google Shape;1122;p57: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23" name="Google Shape;1123;p57: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2172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5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74</a:t>
            </a:fld>
            <a:endParaRPr/>
          </a:p>
        </p:txBody>
      </p:sp>
      <p:sp>
        <p:nvSpPr>
          <p:cNvPr id="1129" name="Google Shape;1129;p58: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30" name="Google Shape;1130;p58: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310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5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75</a:t>
            </a:fld>
            <a:endParaRPr/>
          </a:p>
        </p:txBody>
      </p:sp>
      <p:sp>
        <p:nvSpPr>
          <p:cNvPr id="1137" name="Google Shape;1137;p59: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38" name="Google Shape;1138;p59: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28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entury Gothic"/>
              <a:buNone/>
            </a:pPr>
            <a:fld id="{00000000-1234-1234-1234-123412341234}" type="slidenum">
              <a:rPr lang="en-US" sz="1800" b="0" i="0" u="none">
                <a:solidFill>
                  <a:srgbClr val="000000"/>
                </a:solidFill>
                <a:latin typeface="Century Gothic"/>
                <a:ea typeface="Century Gothic"/>
                <a:cs typeface="Century Gothic"/>
                <a:sym typeface="Century Gothic"/>
              </a:rPr>
              <a:t>17</a:t>
            </a:fld>
            <a:endParaRPr/>
          </a:p>
        </p:txBody>
      </p:sp>
      <p:sp>
        <p:nvSpPr>
          <p:cNvPr id="805" name="Google Shape;8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6" name="Google Shape;80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037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6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76</a:t>
            </a:fld>
            <a:endParaRPr/>
          </a:p>
        </p:txBody>
      </p:sp>
      <p:sp>
        <p:nvSpPr>
          <p:cNvPr id="1146" name="Google Shape;1146;p60: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47" name="Google Shape;1147;p60: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8136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6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77</a:t>
            </a:fld>
            <a:endParaRPr/>
          </a:p>
        </p:txBody>
      </p:sp>
      <p:sp>
        <p:nvSpPr>
          <p:cNvPr id="1154" name="Google Shape;1154;p61: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55" name="Google Shape;1155;p61: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94683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6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78</a:t>
            </a:fld>
            <a:endParaRPr/>
          </a:p>
        </p:txBody>
      </p:sp>
      <p:sp>
        <p:nvSpPr>
          <p:cNvPr id="1162" name="Google Shape;1162;p62: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63" name="Google Shape;1163;p62: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160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6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79</a:t>
            </a:fld>
            <a:endParaRPr/>
          </a:p>
        </p:txBody>
      </p:sp>
      <p:sp>
        <p:nvSpPr>
          <p:cNvPr id="1169" name="Google Shape;1169;p63: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70" name="Google Shape;1170;p63: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88651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6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80</a:t>
            </a:fld>
            <a:endParaRPr/>
          </a:p>
        </p:txBody>
      </p:sp>
      <p:sp>
        <p:nvSpPr>
          <p:cNvPr id="1177" name="Google Shape;1177;p64: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78" name="Google Shape;1178;p64: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5746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6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81</a:t>
            </a:fld>
            <a:endParaRPr/>
          </a:p>
        </p:txBody>
      </p:sp>
      <p:sp>
        <p:nvSpPr>
          <p:cNvPr id="1184" name="Google Shape;1184;p65: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85" name="Google Shape;1185;p65: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1425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6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82</a:t>
            </a:fld>
            <a:endParaRPr/>
          </a:p>
        </p:txBody>
      </p:sp>
      <p:sp>
        <p:nvSpPr>
          <p:cNvPr id="1191" name="Google Shape;1191;p66: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92" name="Google Shape;1192;p66: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1132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6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83</a:t>
            </a:fld>
            <a:endParaRPr/>
          </a:p>
        </p:txBody>
      </p:sp>
      <p:sp>
        <p:nvSpPr>
          <p:cNvPr id="1198" name="Google Shape;1198;p67: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99" name="Google Shape;1199;p67: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2759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6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84</a:t>
            </a:fld>
            <a:endParaRPr/>
          </a:p>
        </p:txBody>
      </p:sp>
      <p:sp>
        <p:nvSpPr>
          <p:cNvPr id="1205" name="Google Shape;1205;p68: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06" name="Google Shape;1206;p68: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6527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6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85</a:t>
            </a:fld>
            <a:endParaRPr/>
          </a:p>
        </p:txBody>
      </p:sp>
      <p:sp>
        <p:nvSpPr>
          <p:cNvPr id="1215" name="Google Shape;1215;p69: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16" name="Google Shape;1216;p69: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9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58538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7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86</a:t>
            </a:fld>
            <a:endParaRPr/>
          </a:p>
        </p:txBody>
      </p:sp>
      <p:sp>
        <p:nvSpPr>
          <p:cNvPr id="1224" name="Google Shape;1224;p70: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25" name="Google Shape;1225;p70: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6588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7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87</a:t>
            </a:fld>
            <a:endParaRPr/>
          </a:p>
        </p:txBody>
      </p:sp>
      <p:sp>
        <p:nvSpPr>
          <p:cNvPr id="1231" name="Google Shape;1231;p71: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32" name="Google Shape;1232;p71: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7605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7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88</a:t>
            </a:fld>
            <a:endParaRPr/>
          </a:p>
        </p:txBody>
      </p:sp>
      <p:sp>
        <p:nvSpPr>
          <p:cNvPr id="1238" name="Google Shape;1238;p72: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39" name="Google Shape;1239;p72: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3164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7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89</a:t>
            </a:fld>
            <a:endParaRPr/>
          </a:p>
        </p:txBody>
      </p:sp>
      <p:sp>
        <p:nvSpPr>
          <p:cNvPr id="1245" name="Google Shape;1245;p73: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46" name="Google Shape;1246;p73:notes"/>
          <p:cNvSpPr txBox="1">
            <a:spLocks noGrp="1"/>
          </p:cNvSpPr>
          <p:nvPr>
            <p:ph type="body" idx="1"/>
          </p:nvPr>
        </p:nvSpPr>
        <p:spPr>
          <a:xfrm>
            <a:off x="755650" y="5078412"/>
            <a:ext cx="6048375" cy="4721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8952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2" name="Google Shape;1252;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7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68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736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CE14FCC-DA0B-4367-8AA5-10859221CE8F}" type="datetimeFigureOut">
              <a:rPr lang="it-IT" smtClean="0"/>
              <a:t>19/04/2024</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299888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DCE14FCC-DA0B-4367-8AA5-10859221CE8F}" type="datetimeFigureOut">
              <a:rPr lang="it-IT" smtClean="0"/>
              <a:t>19/04/2024</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169255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DCE14FCC-DA0B-4367-8AA5-10859221CE8F}" type="datetimeFigureOut">
              <a:rPr lang="it-IT" smtClean="0"/>
              <a:t>19/04/2024</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D37453B-4AC6-4F8D-8920-E3AE27D30434}"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070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DCE14FCC-DA0B-4367-8AA5-10859221CE8F}" type="datetimeFigureOut">
              <a:rPr lang="it-IT" smtClean="0"/>
              <a:t>19/04/2024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2380968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DCE14FCC-DA0B-4367-8AA5-10859221CE8F}" type="datetimeFigureOut">
              <a:rPr lang="it-IT" smtClean="0"/>
              <a:t>19/04/2024</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D37453B-4AC6-4F8D-8920-E3AE27D30434}"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253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DCE14FCC-DA0B-4367-8AA5-10859221CE8F}" type="datetimeFigureOut">
              <a:rPr lang="it-IT" smtClean="0"/>
              <a:t>19/04/2024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281580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CE14FCC-DA0B-4367-8AA5-10859221CE8F}" type="datetimeFigureOut">
              <a:rPr lang="it-IT" smtClean="0"/>
              <a:t>19/04/2024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239898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CE14FCC-DA0B-4367-8AA5-10859221CE8F}" type="datetimeFigureOut">
              <a:rPr lang="it-IT" smtClean="0"/>
              <a:t>19/04/2024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228592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123"/>
        <p:cNvGrpSpPr/>
        <p:nvPr/>
      </p:nvGrpSpPr>
      <p:grpSpPr>
        <a:xfrm>
          <a:off x="0" y="0"/>
          <a:ext cx="0" cy="0"/>
          <a:chOff x="0" y="0"/>
          <a:chExt cx="0" cy="0"/>
        </a:xfrm>
      </p:grpSpPr>
      <p:sp>
        <p:nvSpPr>
          <p:cNvPr id="124" name="Google Shape;124;p80"/>
          <p:cNvSpPr txBox="1">
            <a:spLocks noGrp="1"/>
          </p:cNvSpPr>
          <p:nvPr>
            <p:ph type="title"/>
          </p:nvPr>
        </p:nvSpPr>
        <p:spPr>
          <a:xfrm>
            <a:off x="566401" y="0"/>
            <a:ext cx="10968960" cy="114348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80"/>
          <p:cNvSpPr txBox="1">
            <a:spLocks noGrp="1"/>
          </p:cNvSpPr>
          <p:nvPr>
            <p:ph type="dt" idx="10"/>
          </p:nvPr>
        </p:nvSpPr>
        <p:spPr>
          <a:xfrm>
            <a:off x="609600" y="6246813"/>
            <a:ext cx="2836333" cy="4714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80"/>
          <p:cNvSpPr txBox="1">
            <a:spLocks noGrp="1"/>
          </p:cNvSpPr>
          <p:nvPr>
            <p:ph type="ftr" idx="11"/>
          </p:nvPr>
        </p:nvSpPr>
        <p:spPr>
          <a:xfrm>
            <a:off x="4169834" y="6246813"/>
            <a:ext cx="3862916" cy="4714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80"/>
          <p:cNvSpPr txBox="1">
            <a:spLocks noGrp="1"/>
          </p:cNvSpPr>
          <p:nvPr>
            <p:ph type="sldNum" idx="12"/>
          </p:nvPr>
        </p:nvSpPr>
        <p:spPr>
          <a:xfrm>
            <a:off x="8739717" y="6246813"/>
            <a:ext cx="2838449" cy="4714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EFFFF"/>
              </a:buClr>
              <a:buSzPts val="2000"/>
              <a:buFont typeface="Century Gothic"/>
              <a:buNone/>
              <a:defRPr sz="2000" b="0" i="0" u="none">
                <a:solidFill>
                  <a:srgbClr val="FE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FEFFFF"/>
              </a:buClr>
              <a:buSzPts val="2000"/>
              <a:buFont typeface="Century Gothic"/>
              <a:buNone/>
              <a:defRPr sz="2000" b="0" i="0" u="none">
                <a:solidFill>
                  <a:srgbClr val="FE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FEFFFF"/>
              </a:buClr>
              <a:buSzPts val="2000"/>
              <a:buFont typeface="Century Gothic"/>
              <a:buNone/>
              <a:defRPr sz="2000" b="0" i="0" u="none">
                <a:solidFill>
                  <a:srgbClr val="FE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FEFFFF"/>
              </a:buClr>
              <a:buSzPts val="2000"/>
              <a:buFont typeface="Century Gothic"/>
              <a:buNone/>
              <a:defRPr sz="2000" b="0" i="0" u="none">
                <a:solidFill>
                  <a:srgbClr val="FE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FEFFFF"/>
              </a:buClr>
              <a:buSzPts val="2000"/>
              <a:buFont typeface="Century Gothic"/>
              <a:buNone/>
              <a:defRPr sz="2000" b="0" i="0" u="none">
                <a:solidFill>
                  <a:srgbClr val="FE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FEFFFF"/>
              </a:buClr>
              <a:buSzPts val="2000"/>
              <a:buFont typeface="Century Gothic"/>
              <a:buNone/>
              <a:defRPr sz="2000" b="0" i="0" u="none">
                <a:solidFill>
                  <a:srgbClr val="FE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FEFFFF"/>
              </a:buClr>
              <a:buSzPts val="2000"/>
              <a:buFont typeface="Century Gothic"/>
              <a:buNone/>
              <a:defRPr sz="2000" b="0" i="0" u="none">
                <a:solidFill>
                  <a:srgbClr val="FE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FEFFFF"/>
              </a:buClr>
              <a:buSzPts val="2000"/>
              <a:buFont typeface="Century Gothic"/>
              <a:buNone/>
              <a:defRPr sz="2000" b="0" i="0" u="none">
                <a:solidFill>
                  <a:srgbClr val="FE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FEFFFF"/>
              </a:buClr>
              <a:buSzPts val="2000"/>
              <a:buFont typeface="Century Gothic"/>
              <a:buNone/>
              <a:defRPr sz="2000" b="0" i="0" u="none">
                <a:solidFill>
                  <a:srgbClr val="FEFFFF"/>
                </a:solidFill>
                <a:latin typeface="Century Gothic"/>
                <a:ea typeface="Century Gothic"/>
                <a:cs typeface="Century Gothic"/>
                <a:sym typeface="Century Gothic"/>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79628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CE14FCC-DA0B-4367-8AA5-10859221CE8F}" type="datetimeFigureOut">
              <a:rPr lang="it-IT" smtClean="0"/>
              <a:t>19/04/2024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182847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DCE14FCC-DA0B-4367-8AA5-10859221CE8F}" type="datetimeFigureOut">
              <a:rPr lang="it-IT" smtClean="0"/>
              <a:t>19/04/2024</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227827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CE14FCC-DA0B-4367-8AA5-10859221CE8F}" type="datetimeFigureOut">
              <a:rPr lang="it-IT" smtClean="0"/>
              <a:t>19/04/2024</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428651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CE14FCC-DA0B-4367-8AA5-10859221CE8F}" type="datetimeFigureOut">
              <a:rPr lang="it-IT" smtClean="0"/>
              <a:t>19/04/2024</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200600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CE14FCC-DA0B-4367-8AA5-10859221CE8F}" type="datetimeFigureOut">
              <a:rPr lang="it-IT" smtClean="0"/>
              <a:t>19/04/2024</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260052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14FCC-DA0B-4367-8AA5-10859221CE8F}" type="datetimeFigureOut">
              <a:rPr lang="it-IT" smtClean="0"/>
              <a:t>19/04/2024</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357634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DCE14FCC-DA0B-4367-8AA5-10859221CE8F}" type="datetimeFigureOut">
              <a:rPr lang="it-IT" smtClean="0"/>
              <a:t>19/04/2024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13344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DCE14FCC-DA0B-4367-8AA5-10859221CE8F}" type="datetimeFigureOut">
              <a:rPr lang="it-IT" smtClean="0"/>
              <a:t>19/04/2024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D37453B-4AC6-4F8D-8920-E3AE27D30434}" type="slidenum">
              <a:rPr lang="it-IT" smtClean="0"/>
              <a:t>‹N›</a:t>
            </a:fld>
            <a:endParaRPr lang="it-IT"/>
          </a:p>
        </p:txBody>
      </p:sp>
    </p:spTree>
    <p:extLst>
      <p:ext uri="{BB962C8B-B14F-4D97-AF65-F5344CB8AC3E}">
        <p14:creationId xmlns:p14="http://schemas.microsoft.com/office/powerpoint/2010/main" val="214861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CE14FCC-DA0B-4367-8AA5-10859221CE8F}" type="datetimeFigureOut">
              <a:rPr lang="it-IT" smtClean="0"/>
              <a:t>19/04/2024</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D37453B-4AC6-4F8D-8920-E3AE27D30434}" type="slidenum">
              <a:rPr lang="it-IT" smtClean="0"/>
              <a:t>‹N›</a:t>
            </a:fld>
            <a:endParaRPr lang="it-IT"/>
          </a:p>
        </p:txBody>
      </p:sp>
    </p:spTree>
    <p:extLst>
      <p:ext uri="{BB962C8B-B14F-4D97-AF65-F5344CB8AC3E}">
        <p14:creationId xmlns:p14="http://schemas.microsoft.com/office/powerpoint/2010/main" val="4326890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kali.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virtualbox.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it.wikipedia.org/wiki/Crittografia_simmetric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3" Type="http://schemas.openxmlformats.org/officeDocument/2006/relationships/hyperlink" Target="https://www.fastweb.it/fastweb-plus/digital-magazine/dark-web-pericoli/" TargetMode="External"/><Relationship Id="rId2" Type="http://schemas.openxmlformats.org/officeDocument/2006/relationships/hyperlink" Target="https://www.fastweb.it/fastweb-plus/digital-dev-security/sicurezza-informatica-guida-alla-navigazione-sicura-sul-web/" TargetMode="Externa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92.xml.rels><?xml version="1.0" encoding="UTF-8" standalone="yes"?>
<Relationships xmlns="http://schemas.openxmlformats.org/package/2006/relationships"><Relationship Id="rId8" Type="http://schemas.openxmlformats.org/officeDocument/2006/relationships/hyperlink" Target="https://it.wikipedia.org/wiki/MacOS" TargetMode="External"/><Relationship Id="rId3" Type="http://schemas.openxmlformats.org/officeDocument/2006/relationships/hyperlink" Target="https://it.wikipedia.org/wiki/Open_source" TargetMode="External"/><Relationship Id="rId7" Type="http://schemas.openxmlformats.org/officeDocument/2006/relationships/hyperlink" Target="https://it.wikipedia.org/wiki/Linux" TargetMode="External"/><Relationship Id="rId2" Type="http://schemas.openxmlformats.org/officeDocument/2006/relationships/hyperlink" Target="https://it.wikipedia.org/wiki/Software" TargetMode="External"/><Relationship Id="rId1" Type="http://schemas.openxmlformats.org/officeDocument/2006/relationships/slideLayout" Target="../slideLayouts/slideLayout17.xml"/><Relationship Id="rId6" Type="http://schemas.openxmlformats.org/officeDocument/2006/relationships/hyperlink" Target="https://it.wikipedia.org/wiki/Windows" TargetMode="External"/><Relationship Id="rId5" Type="http://schemas.openxmlformats.org/officeDocument/2006/relationships/hyperlink" Target="https://it.wikipedia.org/wiki/Piattaforma_(informatica)" TargetMode="External"/><Relationship Id="rId10" Type="http://schemas.openxmlformats.org/officeDocument/2006/relationships/image" Target="../media/image11.png"/><Relationship Id="rId4" Type="http://schemas.openxmlformats.org/officeDocument/2006/relationships/hyperlink" Target="https://it.wikipedia.org/wiki/Password" TargetMode="External"/><Relationship Id="rId9" Type="http://schemas.openxmlformats.org/officeDocument/2006/relationships/hyperlink" Target="https://it.wikipedia.org/wiki/Sistemi_operativi" TargetMode="Externa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
          <p:cNvSpPr txBox="1">
            <a:spLocks noGrp="1"/>
          </p:cNvSpPr>
          <p:nvPr>
            <p:ph type="subTitle" idx="1"/>
          </p:nvPr>
        </p:nvSpPr>
        <p:spPr>
          <a:xfrm>
            <a:off x="2576944" y="4674005"/>
            <a:ext cx="8007927" cy="630382"/>
          </a:xfrm>
          <a:prstGeom prst="rect">
            <a:avLst/>
          </a:prstGeom>
          <a:noFill/>
          <a:ln>
            <a:noFill/>
          </a:ln>
        </p:spPr>
        <p:txBody>
          <a:bodyPr spcFirstLastPara="1" vert="horz" wrap="square" lIns="91425" tIns="45700" rIns="91425" bIns="45700" rtlCol="0" anchor="t" anchorCtr="0">
            <a:normAutofit fontScale="55000" lnSpcReduction="20000"/>
          </a:bodyPr>
          <a:lstStyle/>
          <a:p>
            <a:pPr algn="l">
              <a:spcBef>
                <a:spcPts val="0"/>
              </a:spcBef>
              <a:buSzPct val="100000"/>
            </a:pPr>
            <a:r>
              <a:rPr lang="en-US" sz="2800" i="1" dirty="0" err="1" smtClean="0">
                <a:solidFill>
                  <a:srgbClr val="595959"/>
                </a:solidFill>
                <a:latin typeface="Century Gothic"/>
                <a:ea typeface="Century Gothic"/>
                <a:cs typeface="Century Gothic"/>
                <a:sym typeface="Century Gothic"/>
              </a:rPr>
              <a:t>Introduzione</a:t>
            </a:r>
            <a:r>
              <a:rPr lang="en-US" sz="2800" i="1" dirty="0" smtClean="0">
                <a:solidFill>
                  <a:srgbClr val="595959"/>
                </a:solidFill>
                <a:latin typeface="Century Gothic"/>
                <a:ea typeface="Century Gothic"/>
                <a:cs typeface="Century Gothic"/>
                <a:sym typeface="Century Gothic"/>
              </a:rPr>
              <a:t>:</a:t>
            </a:r>
            <a:endParaRPr dirty="0"/>
          </a:p>
          <a:p>
            <a:pPr algn="l">
              <a:buSzPct val="100000"/>
            </a:pPr>
            <a:r>
              <a:rPr lang="en-US" sz="2800" i="1" dirty="0">
                <a:solidFill>
                  <a:srgbClr val="595959"/>
                </a:solidFill>
                <a:latin typeface="Century Gothic"/>
                <a:ea typeface="Century Gothic"/>
                <a:cs typeface="Century Gothic"/>
                <a:sym typeface="Century Gothic"/>
              </a:rPr>
              <a:t>Computer Forensics and Investigations</a:t>
            </a:r>
            <a:endParaRPr sz="2800" i="1" dirty="0">
              <a:solidFill>
                <a:srgbClr val="595959"/>
              </a:solidFill>
              <a:latin typeface="Century Gothic"/>
              <a:ea typeface="Century Gothic"/>
              <a:cs typeface="Century Gothic"/>
              <a:sym typeface="Century Gothic"/>
            </a:endParaRPr>
          </a:p>
        </p:txBody>
      </p:sp>
      <p:sp>
        <p:nvSpPr>
          <p:cNvPr id="774" name="Google Shape;774;p1"/>
          <p:cNvSpPr txBox="1"/>
          <p:nvPr/>
        </p:nvSpPr>
        <p:spPr>
          <a:xfrm>
            <a:off x="1936750" y="838200"/>
            <a:ext cx="7848600" cy="1676400"/>
          </a:xfrm>
          <a:prstGeom prst="rect">
            <a:avLst/>
          </a:prstGeom>
          <a:noFill/>
          <a:ln>
            <a:noFill/>
          </a:ln>
        </p:spPr>
        <p:txBody>
          <a:bodyPr spcFirstLastPara="1" wrap="square" lIns="91425" tIns="45700" rIns="91425" bIns="45700" anchor="ctr" anchorCtr="0">
            <a:noAutofit/>
          </a:bodyPr>
          <a:lstStyle/>
          <a:p>
            <a:pPr algn="ctr">
              <a:buClr>
                <a:srgbClr val="222222"/>
              </a:buClr>
              <a:buSzPts val="3600"/>
            </a:pPr>
            <a:r>
              <a:rPr lang="en-US" sz="3600" b="1">
                <a:solidFill>
                  <a:srgbClr val="222222"/>
                </a:solidFill>
                <a:latin typeface="Century Gothic"/>
                <a:ea typeface="Century Gothic"/>
                <a:cs typeface="Century Gothic"/>
                <a:sym typeface="Century Gothic"/>
              </a:rPr>
              <a:t>Digital Forensics</a:t>
            </a:r>
            <a:br>
              <a:rPr lang="en-US" sz="3600" b="1">
                <a:solidFill>
                  <a:srgbClr val="222222"/>
                </a:solidFill>
                <a:latin typeface="Century Gothic"/>
                <a:ea typeface="Century Gothic"/>
                <a:cs typeface="Century Gothic"/>
                <a:sym typeface="Century Gothic"/>
              </a:rPr>
            </a:br>
            <a:endParaRPr/>
          </a:p>
        </p:txBody>
      </p:sp>
      <p:sp>
        <p:nvSpPr>
          <p:cNvPr id="775" name="Google Shape;775;p1"/>
          <p:cNvSpPr txBox="1"/>
          <p:nvPr/>
        </p:nvSpPr>
        <p:spPr>
          <a:xfrm>
            <a:off x="7315200" y="5486401"/>
            <a:ext cx="2590800" cy="369887"/>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en-US">
                <a:solidFill>
                  <a:schemeClr val="dk1"/>
                </a:solidFill>
                <a:latin typeface="Century Gothic"/>
                <a:ea typeface="Century Gothic"/>
                <a:cs typeface="Century Gothic"/>
                <a:sym typeface="Century Gothic"/>
              </a:rPr>
              <a:t>Dott. Bruno Cesena</a:t>
            </a:r>
            <a:endParaRPr/>
          </a:p>
        </p:txBody>
      </p:sp>
      <p:pic>
        <p:nvPicPr>
          <p:cNvPr id="2050" name="Picture 2" descr="Why is Digital Forensics Important? | Packetla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0836" y="1916952"/>
            <a:ext cx="3810000" cy="230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5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Digital </a:t>
            </a:r>
            <a:r>
              <a:rPr lang="it-IT" dirty="0" err="1"/>
              <a:t>Evidence</a:t>
            </a:r>
            <a:endParaRPr lang="it-IT" dirty="0"/>
          </a:p>
        </p:txBody>
      </p:sp>
      <p:sp>
        <p:nvSpPr>
          <p:cNvPr id="3" name="Segnaposto testo 2"/>
          <p:cNvSpPr>
            <a:spLocks noGrp="1"/>
          </p:cNvSpPr>
          <p:nvPr>
            <p:ph idx="1"/>
          </p:nvPr>
        </p:nvSpPr>
        <p:spPr>
          <a:xfrm>
            <a:off x="2521528" y="1662546"/>
            <a:ext cx="8146473" cy="4641273"/>
          </a:xfrm>
        </p:spPr>
        <p:txBody>
          <a:bodyPr>
            <a:normAutofit/>
          </a:bodyPr>
          <a:lstStyle/>
          <a:p>
            <a:r>
              <a:rPr lang="it-IT" b="1" dirty="0"/>
              <a:t>Caratteristiche</a:t>
            </a:r>
            <a:endParaRPr lang="it-IT" dirty="0"/>
          </a:p>
          <a:p>
            <a:r>
              <a:rPr lang="it-IT" dirty="0"/>
              <a:t>Le peculiarità che contraddistinguono la fonte di prova digitale, che non possono essere ignorate, consistono in:</a:t>
            </a:r>
          </a:p>
          <a:p>
            <a:r>
              <a:rPr lang="it-IT" b="1" dirty="0"/>
              <a:t>Immaterialità</a:t>
            </a:r>
            <a:r>
              <a:rPr lang="it-IT" dirty="0"/>
              <a:t>: la prova digitale è il contenuto e non il supporto su cui è memorizzata;</a:t>
            </a:r>
          </a:p>
          <a:p>
            <a:r>
              <a:rPr lang="it-IT" b="1" dirty="0"/>
              <a:t>Dispersione</a:t>
            </a:r>
            <a:r>
              <a:rPr lang="it-IT" dirty="0"/>
              <a:t>: la prova digitale può essere dislocata su più dispositivi molto distanti tra loro,</a:t>
            </a:r>
          </a:p>
          <a:p>
            <a:r>
              <a:rPr lang="it-IT" b="1" dirty="0"/>
              <a:t>Promiscuità</a:t>
            </a:r>
            <a:r>
              <a:rPr lang="it-IT" dirty="0"/>
              <a:t>: la prova digitale può trovarsi all’interno di dispositivi che contengono altre informazioni non attinenti all’indagine,</a:t>
            </a:r>
          </a:p>
          <a:p>
            <a:r>
              <a:rPr lang="it-IT" b="1" dirty="0"/>
              <a:t>Congenita modificabilità</a:t>
            </a:r>
            <a:r>
              <a:rPr lang="it-IT" dirty="0"/>
              <a:t>: la prova digitale è estremamente alterabile.</a:t>
            </a:r>
          </a:p>
          <a:p>
            <a:endParaRPr lang="it-IT" dirty="0"/>
          </a:p>
        </p:txBody>
      </p:sp>
    </p:spTree>
    <p:extLst>
      <p:ext uri="{BB962C8B-B14F-4D97-AF65-F5344CB8AC3E}">
        <p14:creationId xmlns:p14="http://schemas.microsoft.com/office/powerpoint/2010/main" val="136895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Quali sono le diverse attività</a:t>
            </a:r>
            <a:endParaRPr/>
          </a:p>
        </p:txBody>
      </p:sp>
      <p:sp>
        <p:nvSpPr>
          <p:cNvPr id="795" name="Google Shape;795;p4"/>
          <p:cNvSpPr txBox="1">
            <a:spLocks noGrp="1"/>
          </p:cNvSpPr>
          <p:nvPr>
            <p:ph idx="1"/>
          </p:nvPr>
        </p:nvSpPr>
        <p:spPr>
          <a:xfrm>
            <a:off x="1981200" y="1676400"/>
            <a:ext cx="8305800" cy="457200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Gli ambiti d’azione della digital forensics sono diversi e perseguono tutti lo stesso obiettivo. </a:t>
            </a:r>
            <a:endParaRPr/>
          </a:p>
          <a:p>
            <a:pPr marL="342900" indent="-342900">
              <a:lnSpc>
                <a:spcPct val="100000"/>
              </a:lnSpc>
              <a:buClr>
                <a:schemeClr val="accent1"/>
              </a:buClr>
              <a:buSzPts val="1800"/>
              <a:buFont typeface="Noto Sans Symbols"/>
              <a:buChar char="🠶"/>
            </a:pPr>
            <a:r>
              <a:rPr lang="en-US" sz="1800" b="1">
                <a:solidFill>
                  <a:srgbClr val="404040"/>
                </a:solidFill>
                <a:latin typeface="Century Gothic"/>
                <a:ea typeface="Century Gothic"/>
                <a:cs typeface="Century Gothic"/>
                <a:sym typeface="Century Gothic"/>
              </a:rPr>
              <a:t>computer forensics, o disk forensics</a:t>
            </a:r>
            <a:r>
              <a:rPr lang="en-US" sz="1800">
                <a:solidFill>
                  <a:srgbClr val="404040"/>
                </a:solidFill>
                <a:latin typeface="Century Gothic"/>
                <a:ea typeface="Century Gothic"/>
                <a:cs typeface="Century Gothic"/>
                <a:sym typeface="Century Gothic"/>
              </a:rPr>
              <a:t>, che si occupa dell’analisi dell’hardware e dello storage in particolare (hard disk, pendrive). </a:t>
            </a:r>
            <a:endParaRPr/>
          </a:p>
          <a:p>
            <a:pPr marL="342900" indent="-342900">
              <a:lnSpc>
                <a:spcPct val="100000"/>
              </a:lnSpc>
              <a:buClr>
                <a:schemeClr val="accent1"/>
              </a:buClr>
              <a:buSzPts val="1800"/>
              <a:buFont typeface="Noto Sans Symbols"/>
              <a:buChar char="🠶"/>
            </a:pPr>
            <a:r>
              <a:rPr lang="en-US" sz="1800" b="1">
                <a:solidFill>
                  <a:srgbClr val="404040"/>
                </a:solidFill>
                <a:latin typeface="Century Gothic"/>
                <a:ea typeface="Century Gothic"/>
                <a:cs typeface="Century Gothic"/>
                <a:sym typeface="Century Gothic"/>
              </a:rPr>
              <a:t>mobile forensics</a:t>
            </a:r>
            <a:r>
              <a:rPr lang="en-US" sz="1800">
                <a:solidFill>
                  <a:srgbClr val="404040"/>
                </a:solidFill>
                <a:latin typeface="Century Gothic"/>
                <a:ea typeface="Century Gothic"/>
                <a:cs typeface="Century Gothic"/>
                <a:sym typeface="Century Gothic"/>
              </a:rPr>
              <a:t> si occupa dei dispositivi portatili: tablet, smartphone e altri. </a:t>
            </a:r>
            <a:endParaRPr/>
          </a:p>
          <a:p>
            <a:pPr marL="342900" indent="-342900">
              <a:lnSpc>
                <a:spcPct val="100000"/>
              </a:lnSpc>
              <a:buClr>
                <a:schemeClr val="accent1"/>
              </a:buClr>
              <a:buSzPts val="1800"/>
              <a:buFont typeface="Noto Sans Symbols"/>
              <a:buChar char="🠶"/>
            </a:pPr>
            <a:r>
              <a:rPr lang="en-US" sz="1800" b="1">
                <a:solidFill>
                  <a:srgbClr val="404040"/>
                </a:solidFill>
                <a:latin typeface="Century Gothic"/>
                <a:ea typeface="Century Gothic"/>
                <a:cs typeface="Century Gothic"/>
                <a:sym typeface="Century Gothic"/>
              </a:rPr>
              <a:t>network forensics</a:t>
            </a:r>
            <a:r>
              <a:rPr lang="en-US" sz="1800">
                <a:solidFill>
                  <a:srgbClr val="404040"/>
                </a:solidFill>
                <a:latin typeface="Century Gothic"/>
                <a:ea typeface="Century Gothic"/>
                <a:cs typeface="Century Gothic"/>
                <a:sym typeface="Century Gothic"/>
              </a:rPr>
              <a:t> pensa a intercettare e analizzare il traffico dati, </a:t>
            </a:r>
            <a:endParaRPr/>
          </a:p>
          <a:p>
            <a:pPr marL="342900" indent="-342900">
              <a:lnSpc>
                <a:spcPct val="100000"/>
              </a:lnSpc>
              <a:buClr>
                <a:schemeClr val="accent1"/>
              </a:buClr>
              <a:buSzPts val="1800"/>
              <a:buFont typeface="Noto Sans Symbols"/>
              <a:buChar char="🠶"/>
            </a:pPr>
            <a:r>
              <a:rPr lang="en-US" sz="1800" b="1">
                <a:solidFill>
                  <a:srgbClr val="404040"/>
                </a:solidFill>
                <a:latin typeface="Century Gothic"/>
                <a:ea typeface="Century Gothic"/>
                <a:cs typeface="Century Gothic"/>
                <a:sym typeface="Century Gothic"/>
              </a:rPr>
              <a:t>image forensics</a:t>
            </a:r>
            <a:r>
              <a:rPr lang="en-US" sz="1800">
                <a:solidFill>
                  <a:srgbClr val="404040"/>
                </a:solidFill>
                <a:latin typeface="Century Gothic"/>
                <a:ea typeface="Century Gothic"/>
                <a:cs typeface="Century Gothic"/>
                <a:sym typeface="Century Gothic"/>
              </a:rPr>
              <a:t> si occupa delle immagini e dei video, analizzando per esempio le registrazioni delle telecamere. Infine, </a:t>
            </a:r>
            <a:endParaRPr/>
          </a:p>
          <a:p>
            <a:pPr marL="342900" indent="-342900">
              <a:lnSpc>
                <a:spcPct val="100000"/>
              </a:lnSpc>
              <a:buClr>
                <a:schemeClr val="accent1"/>
              </a:buClr>
              <a:buSzPts val="1800"/>
              <a:buFont typeface="Noto Sans Symbols"/>
              <a:buChar char="🠶"/>
            </a:pPr>
            <a:r>
              <a:rPr lang="en-US" sz="1800" b="1">
                <a:solidFill>
                  <a:srgbClr val="404040"/>
                </a:solidFill>
                <a:latin typeface="Century Gothic"/>
                <a:ea typeface="Century Gothic"/>
                <a:cs typeface="Century Gothic"/>
                <a:sym typeface="Century Gothic"/>
              </a:rPr>
              <a:t>embedded forensics</a:t>
            </a:r>
            <a:r>
              <a:rPr lang="en-US" sz="1800">
                <a:solidFill>
                  <a:srgbClr val="404040"/>
                </a:solidFill>
                <a:latin typeface="Century Gothic"/>
                <a:ea typeface="Century Gothic"/>
                <a:cs typeface="Century Gothic"/>
                <a:sym typeface="Century Gothic"/>
              </a:rPr>
              <a:t> che si concentra su dispositivi particolari, come gli antifurti o i dispositivi IoT, e l’analisi dei veicoli.durante un’indagine, </a:t>
            </a:r>
            <a:endParaRPr/>
          </a:p>
          <a:p>
            <a:pPr marL="342900" indent="-342900">
              <a:lnSpc>
                <a:spcPct val="100000"/>
              </a:lnSpc>
              <a:buClr>
                <a:schemeClr val="accent1"/>
              </a:buClr>
              <a:buSzPts val="1800"/>
              <a:buFont typeface="Noto Sans Symbols"/>
              <a:buChar char="🠶"/>
            </a:pPr>
            <a:r>
              <a:rPr lang="en-US" sz="1800" b="1">
                <a:solidFill>
                  <a:srgbClr val="404040"/>
                </a:solidFill>
                <a:latin typeface="Century Gothic"/>
                <a:ea typeface="Century Gothic"/>
                <a:cs typeface="Century Gothic"/>
                <a:sym typeface="Century Gothic"/>
              </a:rPr>
              <a:t>multimedia forensics</a:t>
            </a:r>
            <a:r>
              <a:rPr lang="en-US" sz="1800">
                <a:solidFill>
                  <a:srgbClr val="404040"/>
                </a:solidFill>
                <a:latin typeface="Century Gothic"/>
                <a:ea typeface="Century Gothic"/>
                <a:cs typeface="Century Gothic"/>
                <a:sym typeface="Century Gothic"/>
              </a:rPr>
              <a:t>, in cui possiamo includere l’image forensics. in questo ambito si lavora su qualsiasi oggetto multimediale (immagini, video, audio). A questo contesto, per esempio, appartiene l’analisi dei contenuti multimediali contraffatti (deepfake).</a:t>
            </a:r>
            <a:endParaRPr/>
          </a:p>
        </p:txBody>
      </p:sp>
    </p:spTree>
    <p:extLst>
      <p:ext uri="{BB962C8B-B14F-4D97-AF65-F5344CB8AC3E}">
        <p14:creationId xmlns:p14="http://schemas.microsoft.com/office/powerpoint/2010/main" val="31636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
          <p:cNvSpPr txBox="1">
            <a:spLocks noGrp="1"/>
          </p:cNvSpPr>
          <p:nvPr>
            <p:ph type="title"/>
          </p:nvPr>
        </p:nvSpPr>
        <p:spPr>
          <a:xfrm>
            <a:off x="2057400" y="381000"/>
            <a:ext cx="8077200" cy="12954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Software</a:t>
            </a:r>
            <a:endParaRPr/>
          </a:p>
        </p:txBody>
      </p:sp>
      <p:sp>
        <p:nvSpPr>
          <p:cNvPr id="802" name="Google Shape;802;p5"/>
          <p:cNvSpPr txBox="1">
            <a:spLocks noGrp="1"/>
          </p:cNvSpPr>
          <p:nvPr>
            <p:ph idx="1"/>
          </p:nvPr>
        </p:nvSpPr>
        <p:spPr>
          <a:xfrm>
            <a:off x="1981200" y="1905000"/>
            <a:ext cx="8229600" cy="434340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b="1">
                <a:solidFill>
                  <a:srgbClr val="404040"/>
                </a:solidFill>
                <a:latin typeface="Century Gothic"/>
                <a:ea typeface="Century Gothic"/>
                <a:cs typeface="Century Gothic"/>
                <a:sym typeface="Century Gothic"/>
              </a:rPr>
              <a:t>Esistono software per il recupero dei dati dai supporti magnetici, e anche solo per le foto. Ma c’è anche quello per il recupero dei messaggi di posta o delle chat</a:t>
            </a:r>
            <a:r>
              <a:rPr lang="en-US" sz="1800">
                <a:solidFill>
                  <a:srgbClr val="404040"/>
                </a:solidFill>
                <a:latin typeface="Century Gothic"/>
                <a:ea typeface="Century Gothic"/>
                <a:cs typeface="Century Gothic"/>
                <a:sym typeface="Century Gothic"/>
              </a:rPr>
              <a:t>. </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Ciò che, infatti, molti non sanno è che una mail, un messaggio o una foto inviati in chat e poi eliminati in verità non spariscono subito dal dispositivo.</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Oggi l’analisi dell’archivio delle chat e dei contenuti condivisi è certamente un’attività molto frequente durante un’indagine. Stessa cosa si può dire per l’analisi dei social network, grande fonte di informazioni per tutti gli esperti di digital forensics. </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È in questi ambienti virtuali, per esempio, che si svolgono le indagini su stalking, diffamazione, violenza privata e delinquenza giovanile.</a:t>
            </a:r>
            <a:endParaRPr/>
          </a:p>
        </p:txBody>
      </p:sp>
    </p:spTree>
    <p:extLst>
      <p:ext uri="{BB962C8B-B14F-4D97-AF65-F5344CB8AC3E}">
        <p14:creationId xmlns:p14="http://schemas.microsoft.com/office/powerpoint/2010/main" val="146229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Software indispensabili</a:t>
            </a:r>
            <a:endParaRPr lang="it-IT" dirty="0"/>
          </a:p>
        </p:txBody>
      </p:sp>
      <p:sp>
        <p:nvSpPr>
          <p:cNvPr id="3" name="Segnaposto testo 2"/>
          <p:cNvSpPr>
            <a:spLocks noGrp="1"/>
          </p:cNvSpPr>
          <p:nvPr>
            <p:ph idx="1"/>
          </p:nvPr>
        </p:nvSpPr>
        <p:spPr/>
        <p:txBody>
          <a:bodyPr/>
          <a:lstStyle/>
          <a:p>
            <a:r>
              <a:rPr lang="it-IT" dirty="0" smtClean="0"/>
              <a:t>KALI LINUX:</a:t>
            </a:r>
          </a:p>
          <a:p>
            <a:r>
              <a:rPr lang="it-IT" dirty="0" err="1"/>
              <a:t>Kali</a:t>
            </a:r>
            <a:r>
              <a:rPr lang="it-IT" dirty="0"/>
              <a:t> </a:t>
            </a:r>
            <a:r>
              <a:rPr lang="it-IT" dirty="0" smtClean="0"/>
              <a:t>Linux </a:t>
            </a:r>
            <a:r>
              <a:rPr lang="it-IT" dirty="0"/>
              <a:t>è una distribuzione Linux pensata per testare la sicurezza delle reti e per numerosi altri aspetti dell’informatica forense (recupero file danneggiati, ripristino dati da dischi corrotti e così via</a:t>
            </a:r>
            <a:r>
              <a:rPr lang="it-IT" dirty="0" smtClean="0"/>
              <a:t>).</a:t>
            </a:r>
          </a:p>
          <a:p>
            <a:endParaRPr lang="it-IT" dirty="0"/>
          </a:p>
        </p:txBody>
      </p:sp>
    </p:spTree>
    <p:extLst>
      <p:ext uri="{BB962C8B-B14F-4D97-AF65-F5344CB8AC3E}">
        <p14:creationId xmlns:p14="http://schemas.microsoft.com/office/powerpoint/2010/main" val="1425009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Kali</a:t>
            </a:r>
            <a:r>
              <a:rPr lang="it-IT" dirty="0" smtClean="0"/>
              <a:t> </a:t>
            </a:r>
            <a:r>
              <a:rPr lang="it-IT" dirty="0" err="1" smtClean="0"/>
              <a:t>linux</a:t>
            </a:r>
            <a:endParaRPr lang="it-IT" dirty="0"/>
          </a:p>
        </p:txBody>
      </p:sp>
      <p:sp>
        <p:nvSpPr>
          <p:cNvPr id="3" name="Segnaposto testo 2"/>
          <p:cNvSpPr>
            <a:spLocks noGrp="1"/>
          </p:cNvSpPr>
          <p:nvPr>
            <p:ph idx="1"/>
          </p:nvPr>
        </p:nvSpPr>
        <p:spPr/>
        <p:txBody>
          <a:bodyPr/>
          <a:lstStyle/>
          <a:p>
            <a:r>
              <a:rPr lang="it-IT" dirty="0">
                <a:hlinkClick r:id="rId2"/>
              </a:rPr>
              <a:t>https://www.kali.org</a:t>
            </a:r>
            <a:r>
              <a:rPr lang="it-IT" dirty="0" smtClean="0">
                <a:hlinkClick r:id="rId2"/>
              </a:rPr>
              <a:t>/</a:t>
            </a:r>
            <a:endParaRPr lang="it-IT" dirty="0" smtClean="0"/>
          </a:p>
          <a:p>
            <a:endParaRPr lang="it-IT" dirty="0"/>
          </a:p>
          <a:p>
            <a:endParaRPr lang="it-IT" dirty="0"/>
          </a:p>
        </p:txBody>
      </p:sp>
    </p:spTree>
    <p:extLst>
      <p:ext uri="{BB962C8B-B14F-4D97-AF65-F5344CB8AC3E}">
        <p14:creationId xmlns:p14="http://schemas.microsoft.com/office/powerpoint/2010/main" val="3136442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virtualbox</a:t>
            </a:r>
            <a:endParaRPr lang="it-IT" dirty="0"/>
          </a:p>
        </p:txBody>
      </p:sp>
      <p:sp>
        <p:nvSpPr>
          <p:cNvPr id="3" name="Segnaposto testo 2"/>
          <p:cNvSpPr>
            <a:spLocks noGrp="1"/>
          </p:cNvSpPr>
          <p:nvPr>
            <p:ph idx="1"/>
          </p:nvPr>
        </p:nvSpPr>
        <p:spPr/>
        <p:txBody>
          <a:bodyPr/>
          <a:lstStyle/>
          <a:p>
            <a:r>
              <a:rPr lang="it-IT" dirty="0">
                <a:hlinkClick r:id="rId2"/>
              </a:rPr>
              <a:t>https://www.virtualbox.org</a:t>
            </a:r>
            <a:r>
              <a:rPr lang="it-IT" dirty="0" smtClean="0">
                <a:hlinkClick r:id="rId2"/>
              </a:rPr>
              <a:t>/</a:t>
            </a:r>
            <a:endParaRPr lang="it-IT" dirty="0" smtClean="0"/>
          </a:p>
          <a:p>
            <a:r>
              <a:rPr lang="it-IT" dirty="0"/>
              <a:t>Oracle VM </a:t>
            </a:r>
            <a:r>
              <a:rPr lang="it-IT" dirty="0" err="1"/>
              <a:t>VirtualBox</a:t>
            </a:r>
            <a:r>
              <a:rPr lang="it-IT" dirty="0"/>
              <a:t>, il software di virtualizzazione open source e multipiattaforma più diffuso al mondo, permette agli sviluppatori di distribuire il codice più rapidamente eseguendo più sistemi operativi su un unico dispositivo.</a:t>
            </a:r>
          </a:p>
        </p:txBody>
      </p:sp>
    </p:spTree>
    <p:extLst>
      <p:ext uri="{BB962C8B-B14F-4D97-AF65-F5344CB8AC3E}">
        <p14:creationId xmlns:p14="http://schemas.microsoft.com/office/powerpoint/2010/main" val="3923126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Macchina virtuale</a:t>
            </a:r>
            <a:endParaRPr lang="it-IT" dirty="0"/>
          </a:p>
        </p:txBody>
      </p:sp>
      <p:sp>
        <p:nvSpPr>
          <p:cNvPr id="3" name="Segnaposto testo 2"/>
          <p:cNvSpPr>
            <a:spLocks noGrp="1"/>
          </p:cNvSpPr>
          <p:nvPr>
            <p:ph idx="1"/>
          </p:nvPr>
        </p:nvSpPr>
        <p:spPr/>
        <p:txBody>
          <a:bodyPr/>
          <a:lstStyle/>
          <a:p>
            <a:r>
              <a:rPr lang="it-IT" dirty="0" err="1" smtClean="0"/>
              <a:t>Virtualbox</a:t>
            </a:r>
            <a:endParaRPr lang="it-IT" dirty="0" smtClean="0"/>
          </a:p>
          <a:p>
            <a:endParaRPr lang="it-IT" dirty="0"/>
          </a:p>
        </p:txBody>
      </p:sp>
    </p:spTree>
    <p:extLst>
      <p:ext uri="{BB962C8B-B14F-4D97-AF65-F5344CB8AC3E}">
        <p14:creationId xmlns:p14="http://schemas.microsoft.com/office/powerpoint/2010/main" val="719759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6"/>
          <p:cNvSpPr txBox="1">
            <a:spLocks noGrp="1"/>
          </p:cNvSpPr>
          <p:nvPr>
            <p:ph type="title"/>
          </p:nvPr>
        </p:nvSpPr>
        <p:spPr>
          <a:xfrm>
            <a:off x="2057400" y="381000"/>
            <a:ext cx="8077200" cy="12954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Le fasi della digital forensics</a:t>
            </a:r>
            <a:endParaRPr/>
          </a:p>
        </p:txBody>
      </p:sp>
      <p:sp>
        <p:nvSpPr>
          <p:cNvPr id="809" name="Google Shape;809;p6"/>
          <p:cNvSpPr txBox="1">
            <a:spLocks noGrp="1"/>
          </p:cNvSpPr>
          <p:nvPr>
            <p:ph idx="1"/>
          </p:nvPr>
        </p:nvSpPr>
        <p:spPr>
          <a:xfrm>
            <a:off x="1981200" y="1905000"/>
            <a:ext cx="8229600" cy="434340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Un’attività di digital forensics si svolge generalmente in quattro fasi distinte:</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 </a:t>
            </a:r>
            <a:r>
              <a:rPr lang="en-US" sz="1800" b="1" i="1" u="sng">
                <a:solidFill>
                  <a:srgbClr val="404040"/>
                </a:solidFill>
                <a:latin typeface="Century Gothic"/>
                <a:ea typeface="Century Gothic"/>
                <a:cs typeface="Century Gothic"/>
                <a:sym typeface="Century Gothic"/>
              </a:rPr>
              <a:t>Identificazione</a:t>
            </a:r>
            <a:endParaRPr/>
          </a:p>
          <a:p>
            <a:pPr marL="342900" indent="-342900">
              <a:lnSpc>
                <a:spcPct val="100000"/>
              </a:lnSpc>
              <a:buClr>
                <a:schemeClr val="accent1"/>
              </a:buClr>
              <a:buSzPts val="1800"/>
              <a:buFont typeface="Noto Sans Symbols"/>
              <a:buChar char="🠶"/>
            </a:pPr>
            <a:r>
              <a:rPr lang="en-US" sz="1800" b="1" i="1" u="sng">
                <a:solidFill>
                  <a:srgbClr val="404040"/>
                </a:solidFill>
                <a:latin typeface="Century Gothic"/>
                <a:ea typeface="Century Gothic"/>
                <a:cs typeface="Century Gothic"/>
                <a:sym typeface="Century Gothic"/>
              </a:rPr>
              <a:t>Raccolta e acquisizione</a:t>
            </a:r>
            <a:endParaRPr/>
          </a:p>
          <a:p>
            <a:pPr marL="342900" indent="-342900">
              <a:lnSpc>
                <a:spcPct val="100000"/>
              </a:lnSpc>
              <a:buClr>
                <a:schemeClr val="accent1"/>
              </a:buClr>
              <a:buSzPts val="1800"/>
              <a:buFont typeface="Noto Sans Symbols"/>
              <a:buChar char="🠶"/>
            </a:pPr>
            <a:r>
              <a:rPr lang="en-US" sz="1800" b="1" i="1" u="sng">
                <a:solidFill>
                  <a:srgbClr val="404040"/>
                </a:solidFill>
                <a:latin typeface="Century Gothic"/>
                <a:ea typeface="Century Gothic"/>
                <a:cs typeface="Century Gothic"/>
                <a:sym typeface="Century Gothic"/>
              </a:rPr>
              <a:t>Analisi</a:t>
            </a:r>
            <a:endParaRPr/>
          </a:p>
          <a:p>
            <a:pPr marL="342900" indent="-342900">
              <a:lnSpc>
                <a:spcPct val="100000"/>
              </a:lnSpc>
              <a:buClr>
                <a:schemeClr val="accent1"/>
              </a:buClr>
              <a:buSzPts val="1800"/>
              <a:buFont typeface="Noto Sans Symbols"/>
              <a:buChar char="🠶"/>
            </a:pPr>
            <a:r>
              <a:rPr lang="en-US" sz="1800" b="1" i="1" u="sng">
                <a:solidFill>
                  <a:srgbClr val="404040"/>
                </a:solidFill>
                <a:latin typeface="Century Gothic"/>
                <a:ea typeface="Century Gothic"/>
                <a:cs typeface="Century Gothic"/>
                <a:sym typeface="Century Gothic"/>
              </a:rPr>
              <a:t>Report</a:t>
            </a:r>
            <a:endParaRPr/>
          </a:p>
          <a:p>
            <a:pPr marL="342900">
              <a:buClr>
                <a:schemeClr val="accent1"/>
              </a:buClr>
              <a:buSzPts val="1800"/>
              <a:buNone/>
            </a:pPr>
            <a:endParaRPr sz="1800" b="1" i="1" u="sng">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93730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7"/>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Identificazione</a:t>
            </a:r>
            <a:endParaRPr/>
          </a:p>
        </p:txBody>
      </p:sp>
      <p:sp>
        <p:nvSpPr>
          <p:cNvPr id="815" name="Google Shape;815;p7"/>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Nella prima fase si stabiliscono gli oggetti e gli ambienti di indagine. Qui, dunque, si procede all’individuazione dei reperti informatici necessari: computer e device digitali di ogni genere.</a:t>
            </a:r>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79010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8"/>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b="1" i="1" u="sng">
                <a:solidFill>
                  <a:srgbClr val="262626"/>
                </a:solidFill>
                <a:latin typeface="Century Gothic"/>
                <a:ea typeface="Century Gothic"/>
                <a:cs typeface="Century Gothic"/>
                <a:sym typeface="Century Gothic"/>
              </a:rPr>
              <a:t>Raccolta e acquisizione</a:t>
            </a:r>
            <a:br>
              <a:rPr lang="en-US" sz="3600" b="1" i="1" u="sng">
                <a:solidFill>
                  <a:srgbClr val="262626"/>
                </a:solidFill>
                <a:latin typeface="Century Gothic"/>
                <a:ea typeface="Century Gothic"/>
                <a:cs typeface="Century Gothic"/>
                <a:sym typeface="Century Gothic"/>
              </a:rPr>
            </a:br>
            <a:endParaRPr/>
          </a:p>
        </p:txBody>
      </p:sp>
      <p:sp>
        <p:nvSpPr>
          <p:cNvPr id="821" name="Google Shape;821;p8"/>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1800"/>
              <a:buNone/>
            </a:pPr>
            <a:r>
              <a:rPr lang="en-US" sz="1800">
                <a:solidFill>
                  <a:srgbClr val="404040"/>
                </a:solidFill>
                <a:latin typeface="Century Gothic"/>
                <a:ea typeface="Century Gothic"/>
                <a:cs typeface="Century Gothic"/>
                <a:sym typeface="Century Gothic"/>
              </a:rPr>
              <a:t>Una volta entrati in possesso degli oggetti che, presumibilmente, contengono il materiale utile all’indagine si procede alla raccolta dei file. Si acquisiscono e si mettono a disposizione dei vari software di analisi. Nella fase di acquisizione si procede alla copia forense dei dati affinché ne rimanga un’originale non alterato. L’alterazione dell’originale, infatti, invaliderebbe la prova. A questo proposito si utilizza la tecnica di copia “bit a bit”, perché anche solo la classica copia di un file da una cartella all’altra di un computer può provocare un’alterazione. Per la raccolta e l’acquisizione, spesso si utilizzano dei dispositivi particolari chiamati write blocker realizzati proprio per evitare scritture e alterazioni dei file.</a:t>
            </a:r>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89427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2"/>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Introduzione</a:t>
            </a:r>
            <a:endParaRPr/>
          </a:p>
        </p:txBody>
      </p:sp>
      <p:sp>
        <p:nvSpPr>
          <p:cNvPr id="782" name="Google Shape;782;p2"/>
          <p:cNvSpPr txBox="1">
            <a:spLocks noGrp="1"/>
          </p:cNvSpPr>
          <p:nvPr>
            <p:ph idx="1"/>
          </p:nvPr>
        </p:nvSpPr>
        <p:spPr>
          <a:xfrm>
            <a:off x="1981200" y="1676400"/>
            <a:ext cx="8305800" cy="457200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Chiamata anche informatica forense in italiano, la digital forensics è </a:t>
            </a:r>
            <a:r>
              <a:rPr lang="en-US" sz="1800" b="1">
                <a:solidFill>
                  <a:srgbClr val="404040"/>
                </a:solidFill>
                <a:latin typeface="Century Gothic"/>
                <a:ea typeface="Century Gothic"/>
                <a:cs typeface="Century Gothic"/>
                <a:sym typeface="Century Gothic"/>
              </a:rPr>
              <a:t>la scienza forense che si occupa del trattamento dei dati digitali di qualsiasi tipo allo scopo di rilevare prove informatiche utili all’attività investigativa</a:t>
            </a:r>
            <a:r>
              <a:rPr lang="en-US" sz="1800">
                <a:solidFill>
                  <a:srgbClr val="404040"/>
                </a:solidFill>
                <a:latin typeface="Century Gothic"/>
                <a:ea typeface="Century Gothic"/>
                <a:cs typeface="Century Gothic"/>
                <a:sym typeface="Century Gothic"/>
              </a:rPr>
              <a:t>.</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durante un’indagine, un Consulente Tecnico di Parte Informatica forense (CTPI) viene incaricato da un avvocato o da un giudice di setacciare tutte le proprietà digitali dell’accusato, o degli accusati. Il fine è di recuperare il maggior numero di prove che dimostrino la tesi dell’accusa. </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un avvocato difensore può richiedere una consulenza per raccogliere le prove che dimostrino l’innocenza del proprio assistito.</a:t>
            </a:r>
            <a:endParaRPr/>
          </a:p>
        </p:txBody>
      </p:sp>
    </p:spTree>
    <p:extLst>
      <p:ext uri="{BB962C8B-B14F-4D97-AF65-F5344CB8AC3E}">
        <p14:creationId xmlns:p14="http://schemas.microsoft.com/office/powerpoint/2010/main" val="2712209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9"/>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a:t>
            </a:r>
            <a:endParaRPr/>
          </a:p>
        </p:txBody>
      </p:sp>
      <p:sp>
        <p:nvSpPr>
          <p:cNvPr id="827" name="Google Shape;827;p9"/>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l’analisi deve essere eseguita da software particolari, spesso non reperibili da chiunque. I software più utilizzati sono quelli destinati al recupero dei dati cancellati. Al termine dell’analisi, si procede alla valutazione e alla stesura di un rapporto.</a:t>
            </a:r>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715396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0"/>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Report</a:t>
            </a:r>
            <a:endParaRPr/>
          </a:p>
        </p:txBody>
      </p:sp>
      <p:sp>
        <p:nvSpPr>
          <p:cNvPr id="833" name="Google Shape;833;p10"/>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Un report valido ai fini probatori deve contenere tutti i dettagli dell’analisi, compresi i software e i dispositivi utilizzati, le metodologie utilizzate e i riscontri ottenuti su ogni singolo file analizzato.</a:t>
            </a:r>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55257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1"/>
          <p:cNvSpPr txBox="1">
            <a:spLocks noGrp="1"/>
          </p:cNvSpPr>
          <p:nvPr>
            <p:ph type="title"/>
          </p:nvPr>
        </p:nvSpPr>
        <p:spPr>
          <a:xfrm>
            <a:off x="2133600" y="228600"/>
            <a:ext cx="8077200" cy="12954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Il valore legale nella digital forensics</a:t>
            </a:r>
            <a:br>
              <a:rPr lang="en-US" sz="3600">
                <a:solidFill>
                  <a:srgbClr val="262626"/>
                </a:solidFill>
                <a:latin typeface="Century Gothic"/>
                <a:ea typeface="Century Gothic"/>
                <a:cs typeface="Century Gothic"/>
                <a:sym typeface="Century Gothic"/>
              </a:rPr>
            </a:br>
            <a:endParaRPr/>
          </a:p>
        </p:txBody>
      </p:sp>
      <p:sp>
        <p:nvSpPr>
          <p:cNvPr id="840" name="Google Shape;840;p11"/>
          <p:cNvSpPr txBox="1">
            <a:spLocks noGrp="1"/>
          </p:cNvSpPr>
          <p:nvPr>
            <p:ph idx="1"/>
          </p:nvPr>
        </p:nvSpPr>
        <p:spPr>
          <a:xfrm>
            <a:off x="1981200" y="1600200"/>
            <a:ext cx="8305800" cy="434340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I principi giuridici della digital forensics sono stati definiti nel 2001 con la Convenzione di Budapest sul Cybercrime, recepita alcuni anni più tardi anche in Italia con la Legge 48/2008 (legge di Ratifica ed esecuzione della Convenzione del Consiglio d’Europa sulla criminalità informatica e norme di adeguamento dell’ordinamento interno). La Legge 48/2008 aggiorna dei principi già presenti nell’ordinamento italiano secondo la Legge 547/1993 (modificazioni ed integrazioni alle norme del Codice penale e del codice di procedura penale in tema di criminalità informatica).</a:t>
            </a:r>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87878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2"/>
          <p:cNvSpPr txBox="1">
            <a:spLocks noGrp="1"/>
          </p:cNvSpPr>
          <p:nvPr>
            <p:ph type="title"/>
          </p:nvPr>
        </p:nvSpPr>
        <p:spPr>
          <a:xfrm>
            <a:off x="2133600" y="228600"/>
            <a:ext cx="8077200" cy="12954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Il valore legale nella digital forensics</a:t>
            </a:r>
            <a:br>
              <a:rPr lang="en-US" sz="3600">
                <a:solidFill>
                  <a:srgbClr val="262626"/>
                </a:solidFill>
                <a:latin typeface="Century Gothic"/>
                <a:ea typeface="Century Gothic"/>
                <a:cs typeface="Century Gothic"/>
                <a:sym typeface="Century Gothic"/>
              </a:rPr>
            </a:br>
            <a:endParaRPr/>
          </a:p>
        </p:txBody>
      </p:sp>
      <p:sp>
        <p:nvSpPr>
          <p:cNvPr id="847" name="Google Shape;847;p12"/>
          <p:cNvSpPr txBox="1">
            <a:spLocks noGrp="1"/>
          </p:cNvSpPr>
          <p:nvPr>
            <p:ph idx="1"/>
          </p:nvPr>
        </p:nvSpPr>
        <p:spPr>
          <a:xfrm>
            <a:off x="1981200" y="1600200"/>
            <a:ext cx="8305800" cy="434340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Affinché ogni informazione raccolta abbia un effettivo valore legale, la Legge richiede di sottostare a determinati principi. Per esempio, le stampate di una chat o di un thread sui social non hanno un valore legale. Come per ogni reato, infatti, la prova risiede esclusivamente nel dato digitale. È necessario, dunque, che l’avvocato o il giudice proceda a un’acquisizione delle prove secondo i protocolli della digital forensics. E che si rivolga a un Consulente Tecnico di Parte Informatica.</a:t>
            </a:r>
            <a:endParaRPr/>
          </a:p>
        </p:txBody>
      </p:sp>
    </p:spTree>
    <p:extLst>
      <p:ext uri="{BB962C8B-B14F-4D97-AF65-F5344CB8AC3E}">
        <p14:creationId xmlns:p14="http://schemas.microsoft.com/office/powerpoint/2010/main" val="1064272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3"/>
          <p:cNvSpPr txBox="1">
            <a:spLocks noGrp="1"/>
          </p:cNvSpPr>
          <p:nvPr>
            <p:ph type="title"/>
          </p:nvPr>
        </p:nvSpPr>
        <p:spPr>
          <a:xfrm>
            <a:off x="2133600" y="228600"/>
            <a:ext cx="8077200" cy="12954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Il valore legale nella digital forensics</a:t>
            </a:r>
            <a:br>
              <a:rPr lang="en-US" sz="3600">
                <a:solidFill>
                  <a:srgbClr val="262626"/>
                </a:solidFill>
                <a:latin typeface="Century Gothic"/>
                <a:ea typeface="Century Gothic"/>
                <a:cs typeface="Century Gothic"/>
                <a:sym typeface="Century Gothic"/>
              </a:rPr>
            </a:br>
            <a:endParaRPr/>
          </a:p>
        </p:txBody>
      </p:sp>
      <p:sp>
        <p:nvSpPr>
          <p:cNvPr id="854" name="Google Shape;854;p13"/>
          <p:cNvSpPr txBox="1">
            <a:spLocks noGrp="1"/>
          </p:cNvSpPr>
          <p:nvPr>
            <p:ph idx="1"/>
          </p:nvPr>
        </p:nvSpPr>
        <p:spPr>
          <a:xfrm>
            <a:off x="1981200" y="1600200"/>
            <a:ext cx="8305800" cy="434340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La prova digitale, inoltre, è autenticata con valore legale attraverso il processo di marcatura temporale. Il processo di marcatura temporale consiste nella generazione da parte di un Certificatore accreditato, di una “firma digitale del documento” cui è associata l’informazione relativa a una data e a un’ora certa.</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Associando data e ora certe e legalmente valide a un documento informatico, si consente di associare una validazione temporale opponibile a terzi. (Art. 20, comma 3 Codice dell’Amministrazione Digitale Dlgs 82/2005).</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Dal punto di vista tecnico, una marca temporale è un piccolo file contraddistinto da un titolo identificativo, che può essere conservato unitamente al documento cui si riferisce o anche in modo separato.</a:t>
            </a:r>
            <a:endParaRPr/>
          </a:p>
        </p:txBody>
      </p:sp>
    </p:spTree>
    <p:extLst>
      <p:ext uri="{BB962C8B-B14F-4D97-AF65-F5344CB8AC3E}">
        <p14:creationId xmlns:p14="http://schemas.microsoft.com/office/powerpoint/2010/main" val="2584671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4"/>
          <p:cNvSpPr txBox="1">
            <a:spLocks noGrp="1"/>
          </p:cNvSpPr>
          <p:nvPr>
            <p:ph type="title"/>
          </p:nvPr>
        </p:nvSpPr>
        <p:spPr>
          <a:xfrm>
            <a:off x="2133600" y="228600"/>
            <a:ext cx="8077200" cy="12954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Il valore legale nella digital forensics</a:t>
            </a:r>
            <a:br>
              <a:rPr lang="en-US" sz="3600">
                <a:solidFill>
                  <a:srgbClr val="262626"/>
                </a:solidFill>
                <a:latin typeface="Century Gothic"/>
                <a:ea typeface="Century Gothic"/>
                <a:cs typeface="Century Gothic"/>
                <a:sym typeface="Century Gothic"/>
              </a:rPr>
            </a:br>
            <a:endParaRPr/>
          </a:p>
        </p:txBody>
      </p:sp>
      <p:sp>
        <p:nvSpPr>
          <p:cNvPr id="861" name="Google Shape;861;p14"/>
          <p:cNvSpPr txBox="1">
            <a:spLocks noGrp="1"/>
          </p:cNvSpPr>
          <p:nvPr>
            <p:ph idx="1"/>
          </p:nvPr>
        </p:nvSpPr>
        <p:spPr>
          <a:xfrm>
            <a:off x="1981200" y="1600200"/>
            <a:ext cx="8305800" cy="434340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La prova digitale, inoltre, è autenticata con valore legale attraverso il processo di marcatura temporale. Il processo di marcatura temporale consiste nella generazione da parte di un Certificatore accreditato, di una “firma digitale del documento” cui è associata l’informazione relativa a una data e a un’ora certa.</a:t>
            </a:r>
            <a:endParaRPr/>
          </a:p>
        </p:txBody>
      </p:sp>
    </p:spTree>
    <p:extLst>
      <p:ext uri="{BB962C8B-B14F-4D97-AF65-F5344CB8AC3E}">
        <p14:creationId xmlns:p14="http://schemas.microsoft.com/office/powerpoint/2010/main" val="2382979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15"/>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Digital Evidence</a:t>
            </a:r>
            <a:endParaRPr/>
          </a:p>
        </p:txBody>
      </p:sp>
      <p:sp>
        <p:nvSpPr>
          <p:cNvPr id="867" name="Google Shape;867;p15"/>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Il tema della prova è centrale all’interno del processo, costituendo il campo più critico entro il quale si dispiega l’attività degli operatori del diritto e che oggi non può prescindere dall’informatica, dalla </a:t>
            </a:r>
            <a:r>
              <a:rPr lang="en-US" sz="1800" b="1">
                <a:solidFill>
                  <a:srgbClr val="404040"/>
                </a:solidFill>
                <a:latin typeface="Century Gothic"/>
                <a:ea typeface="Century Gothic"/>
                <a:cs typeface="Century Gothic"/>
                <a:sym typeface="Century Gothic"/>
              </a:rPr>
              <a:t>volatilità </a:t>
            </a:r>
            <a:r>
              <a:rPr lang="en-US" sz="1800">
                <a:solidFill>
                  <a:srgbClr val="404040"/>
                </a:solidFill>
                <a:latin typeface="Century Gothic"/>
                <a:ea typeface="Century Gothic"/>
                <a:cs typeface="Century Gothic"/>
                <a:sym typeface="Century Gothic"/>
              </a:rPr>
              <a:t>e </a:t>
            </a:r>
            <a:r>
              <a:rPr lang="en-US" sz="1800" b="1">
                <a:solidFill>
                  <a:srgbClr val="404040"/>
                </a:solidFill>
                <a:latin typeface="Century Gothic"/>
                <a:ea typeface="Century Gothic"/>
                <a:cs typeface="Century Gothic"/>
                <a:sym typeface="Century Gothic"/>
              </a:rPr>
              <a:t>fragilità </a:t>
            </a:r>
            <a:r>
              <a:rPr lang="en-US" sz="1800">
                <a:solidFill>
                  <a:srgbClr val="404040"/>
                </a:solidFill>
                <a:latin typeface="Century Gothic"/>
                <a:ea typeface="Century Gothic"/>
                <a:cs typeface="Century Gothic"/>
                <a:sym typeface="Century Gothic"/>
              </a:rPr>
              <a:t>del </a:t>
            </a:r>
            <a:r>
              <a:rPr lang="en-US" sz="1800" b="1">
                <a:solidFill>
                  <a:srgbClr val="404040"/>
                </a:solidFill>
                <a:latin typeface="Century Gothic"/>
                <a:ea typeface="Century Gothic"/>
                <a:cs typeface="Century Gothic"/>
                <a:sym typeface="Century Gothic"/>
              </a:rPr>
              <a:t>dato informatico</a:t>
            </a:r>
            <a:r>
              <a:rPr lang="en-US" sz="1800">
                <a:solidFill>
                  <a:srgbClr val="404040"/>
                </a:solidFill>
                <a:latin typeface="Century Gothic"/>
                <a:ea typeface="Century Gothic"/>
                <a:cs typeface="Century Gothic"/>
                <a:sym typeface="Century Gothic"/>
              </a:rPr>
              <a:t>, dall’importanza della corretta acquisizione e gestione dei bit, dalla fonte di prova digitale.</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La giurisprudenza, pertanto, incoraggia l’utilizzo delle tecniche di informatica forense, affinché siano estratti contenuti in copia dei dati presenti, cristallizzati in </a:t>
            </a:r>
            <a:r>
              <a:rPr lang="en-US" sz="1800" b="1">
                <a:solidFill>
                  <a:srgbClr val="404040"/>
                </a:solidFill>
                <a:latin typeface="Century Gothic"/>
                <a:ea typeface="Century Gothic"/>
                <a:cs typeface="Century Gothic"/>
                <a:sym typeface="Century Gothic"/>
              </a:rPr>
              <a:t>copie forensi </a:t>
            </a:r>
            <a:r>
              <a:rPr lang="en-US" sz="1800">
                <a:solidFill>
                  <a:srgbClr val="404040"/>
                </a:solidFill>
                <a:latin typeface="Century Gothic"/>
                <a:ea typeface="Century Gothic"/>
                <a:cs typeface="Century Gothic"/>
                <a:sym typeface="Century Gothic"/>
              </a:rPr>
              <a:t>consentendo la produzione di </a:t>
            </a:r>
            <a:r>
              <a:rPr lang="en-US" sz="1800" b="1">
                <a:solidFill>
                  <a:srgbClr val="404040"/>
                </a:solidFill>
                <a:latin typeface="Century Gothic"/>
                <a:ea typeface="Century Gothic"/>
                <a:cs typeface="Century Gothic"/>
                <a:sym typeface="Century Gothic"/>
              </a:rPr>
              <a:t>elementi giudiziali certi</a:t>
            </a:r>
            <a:r>
              <a:rPr lang="en-US" sz="1800">
                <a:solidFill>
                  <a:srgbClr val="404040"/>
                </a:solidFill>
                <a:latin typeface="Century Gothic"/>
                <a:ea typeface="Century Gothic"/>
                <a:cs typeface="Century Gothic"/>
                <a:sym typeface="Century Gothic"/>
              </a:rPr>
              <a:t>, in relazione ad </a:t>
            </a:r>
            <a:r>
              <a:rPr lang="en-US" sz="1800" b="1">
                <a:solidFill>
                  <a:srgbClr val="404040"/>
                </a:solidFill>
                <a:latin typeface="Century Gothic"/>
                <a:ea typeface="Century Gothic"/>
                <a:cs typeface="Century Gothic"/>
                <a:sym typeface="Century Gothic"/>
              </a:rPr>
              <a:t>integrità</a:t>
            </a:r>
            <a:r>
              <a:rPr lang="en-US" sz="1800">
                <a:solidFill>
                  <a:srgbClr val="404040"/>
                </a:solidFill>
                <a:latin typeface="Century Gothic"/>
                <a:ea typeface="Century Gothic"/>
                <a:cs typeface="Century Gothic"/>
                <a:sym typeface="Century Gothic"/>
              </a:rPr>
              <a:t>dei dati, </a:t>
            </a:r>
            <a:r>
              <a:rPr lang="en-US" sz="1800" b="1">
                <a:solidFill>
                  <a:srgbClr val="404040"/>
                </a:solidFill>
                <a:latin typeface="Century Gothic"/>
                <a:ea typeface="Century Gothic"/>
                <a:cs typeface="Century Gothic"/>
                <a:sym typeface="Century Gothic"/>
              </a:rPr>
              <a:t>non manipolazione, riconducibilità all’autore </a:t>
            </a:r>
            <a:r>
              <a:rPr lang="en-US" sz="1800">
                <a:solidFill>
                  <a:srgbClr val="404040"/>
                </a:solidFill>
                <a:latin typeface="Century Gothic"/>
                <a:ea typeface="Century Gothic"/>
                <a:cs typeface="Century Gothic"/>
                <a:sym typeface="Century Gothic"/>
              </a:rPr>
              <a:t>e </a:t>
            </a:r>
            <a:r>
              <a:rPr lang="en-US" sz="1800" b="1">
                <a:solidFill>
                  <a:srgbClr val="404040"/>
                </a:solidFill>
                <a:latin typeface="Century Gothic"/>
                <a:ea typeface="Century Gothic"/>
                <a:cs typeface="Century Gothic"/>
                <a:sym typeface="Century Gothic"/>
              </a:rPr>
              <a:t>certezza temporale</a:t>
            </a:r>
            <a:r>
              <a:rPr lang="en-US" sz="1800">
                <a:solidFill>
                  <a:srgbClr val="404040"/>
                </a:solidFill>
                <a:latin typeface="Century Gothic"/>
                <a:ea typeface="Century Gothic"/>
                <a:cs typeface="Century Gothic"/>
                <a:sym typeface="Century Gothic"/>
              </a:rPr>
              <a:t>, rendendo la copia forense prodotta </a:t>
            </a:r>
            <a:r>
              <a:rPr lang="en-US" sz="1800" b="1">
                <a:solidFill>
                  <a:srgbClr val="404040"/>
                </a:solidFill>
                <a:latin typeface="Century Gothic"/>
                <a:ea typeface="Century Gothic"/>
                <a:cs typeface="Century Gothic"/>
                <a:sym typeface="Century Gothic"/>
              </a:rPr>
              <a:t>immodificabile</a:t>
            </a:r>
            <a:r>
              <a:rPr lang="en-US" sz="1800">
                <a:solidFill>
                  <a:srgbClr val="404040"/>
                </a:solidFill>
                <a:latin typeface="Century Gothic"/>
                <a:ea typeface="Century Gothic"/>
                <a:cs typeface="Century Gothic"/>
                <a:sym typeface="Century Gothic"/>
              </a:rPr>
              <a:t>e tendenzialmente vincolante per il giudicante.</a:t>
            </a:r>
            <a:endParaRPr/>
          </a:p>
        </p:txBody>
      </p:sp>
    </p:spTree>
    <p:extLst>
      <p:ext uri="{BB962C8B-B14F-4D97-AF65-F5344CB8AC3E}">
        <p14:creationId xmlns:p14="http://schemas.microsoft.com/office/powerpoint/2010/main" val="332772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6"/>
          <p:cNvSpPr txBox="1">
            <a:spLocks noGrp="1"/>
          </p:cNvSpPr>
          <p:nvPr>
            <p:ph type="title"/>
          </p:nvPr>
        </p:nvSpPr>
        <p:spPr>
          <a:xfrm>
            <a:off x="3468687" y="623887"/>
            <a:ext cx="6589712" cy="5953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Scopo</a:t>
            </a:r>
            <a:endParaRPr/>
          </a:p>
        </p:txBody>
      </p:sp>
      <p:sp>
        <p:nvSpPr>
          <p:cNvPr id="873" name="Google Shape;873;p16"/>
          <p:cNvSpPr txBox="1">
            <a:spLocks noGrp="1"/>
          </p:cNvSpPr>
          <p:nvPr>
            <p:ph idx="1"/>
          </p:nvPr>
        </p:nvSpPr>
        <p:spPr>
          <a:xfrm>
            <a:off x="2438400" y="1219200"/>
            <a:ext cx="81534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Lo scopo dell’informatica forense si esplicita nelle seguenti prerogative: </a:t>
            </a:r>
            <a:r>
              <a:rPr lang="en-US" sz="1800" b="1">
                <a:solidFill>
                  <a:srgbClr val="404040"/>
                </a:solidFill>
                <a:latin typeface="Century Gothic"/>
                <a:ea typeface="Century Gothic"/>
                <a:cs typeface="Century Gothic"/>
                <a:sym typeface="Century Gothic"/>
              </a:rPr>
              <a:t>identificare, conservare, acquisire, documentare e interpretare </a:t>
            </a:r>
            <a:r>
              <a:rPr lang="en-US" sz="1800">
                <a:solidFill>
                  <a:srgbClr val="404040"/>
                </a:solidFill>
                <a:latin typeface="Century Gothic"/>
                <a:ea typeface="Century Gothic"/>
                <a:cs typeface="Century Gothic"/>
                <a:sym typeface="Century Gothic"/>
              </a:rPr>
              <a:t>i dati presenti su una memoria digitale.</a:t>
            </a:r>
            <a:endParaRPr/>
          </a:p>
          <a:p>
            <a:pPr marL="342900" indent="-342900">
              <a:lnSpc>
                <a:spcPct val="100000"/>
              </a:lnSpc>
              <a:buClr>
                <a:schemeClr val="accent1"/>
              </a:buClr>
              <a:buSzPts val="1800"/>
              <a:buFont typeface="Noto Sans Symbols"/>
              <a:buChar char="🠶"/>
            </a:pPr>
            <a:r>
              <a:rPr lang="en-US" sz="1800" b="1">
                <a:solidFill>
                  <a:srgbClr val="404040"/>
                </a:solidFill>
                <a:latin typeface="Century Gothic"/>
                <a:ea typeface="Century Gothic"/>
                <a:cs typeface="Century Gothic"/>
                <a:sym typeface="Century Gothic"/>
              </a:rPr>
              <a:t>L’ordinamento Italiano</a:t>
            </a:r>
            <a:r>
              <a:rPr lang="en-US" sz="1800">
                <a:solidFill>
                  <a:srgbClr val="404040"/>
                </a:solidFill>
                <a:latin typeface="Century Gothic"/>
                <a:ea typeface="Century Gothic"/>
                <a:cs typeface="Century Gothic"/>
                <a:sym typeface="Century Gothic"/>
              </a:rPr>
              <a:t>, dopo l’approvazione della Legge 48 del 2008 di ratifica della Convenzione sul Cybercrime di Budapest, </a:t>
            </a:r>
            <a:r>
              <a:rPr lang="en-US" sz="1800" b="1">
                <a:solidFill>
                  <a:srgbClr val="404040"/>
                </a:solidFill>
                <a:latin typeface="Century Gothic"/>
                <a:ea typeface="Century Gothic"/>
                <a:cs typeface="Century Gothic"/>
                <a:sym typeface="Century Gothic"/>
              </a:rPr>
              <a:t>ha stabilito che</a:t>
            </a:r>
            <a:r>
              <a:rPr lang="en-US" sz="1800">
                <a:solidFill>
                  <a:srgbClr val="404040"/>
                </a:solidFill>
                <a:latin typeface="Century Gothic"/>
                <a:ea typeface="Century Gothic"/>
                <a:cs typeface="Century Gothic"/>
                <a:sym typeface="Century Gothic"/>
              </a:rPr>
              <a:t>, nel processo penale, </a:t>
            </a:r>
            <a:r>
              <a:rPr lang="en-US" sz="1800" b="1">
                <a:solidFill>
                  <a:srgbClr val="404040"/>
                </a:solidFill>
                <a:latin typeface="Century Gothic"/>
                <a:ea typeface="Century Gothic"/>
                <a:cs typeface="Century Gothic"/>
                <a:sym typeface="Century Gothic"/>
              </a:rPr>
              <a:t>tutte le attività probatorie che hanno ad oggetto le prove digitali devono essere disposte attraverso tecniche idonee ad assicurare la conservazione dei dati originali ed impedirne l’alterazione</a:t>
            </a:r>
            <a:r>
              <a:rPr lang="en-US" sz="1800">
                <a:solidFill>
                  <a:srgbClr val="404040"/>
                </a:solidFill>
                <a:latin typeface="Century Gothic"/>
                <a:ea typeface="Century Gothic"/>
                <a:cs typeface="Century Gothic"/>
                <a:sym typeface="Century Gothic"/>
              </a:rPr>
              <a:t>. </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Pertanto, è necessario che anche </a:t>
            </a:r>
            <a:r>
              <a:rPr lang="en-US" sz="1800" b="1">
                <a:solidFill>
                  <a:srgbClr val="404040"/>
                </a:solidFill>
                <a:latin typeface="Century Gothic"/>
                <a:ea typeface="Century Gothic"/>
                <a:cs typeface="Century Gothic"/>
                <a:sym typeface="Century Gothic"/>
              </a:rPr>
              <a:t>le metodologie utilizzate per il trattamento delle evidenze digitali abbiano la capacità di resistenza ad eventuali contestazioni e capacità di convincimento del giudice e delle parti processuali in ordine alla loro verificabilità, ripetibilità, riproducibilità e giustificabilità. </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Per tale motivo è fortemente consigliato impiegare tecniche e standard ispirati al </a:t>
            </a:r>
            <a:r>
              <a:rPr lang="en-US" sz="1800" b="1">
                <a:solidFill>
                  <a:srgbClr val="404040"/>
                </a:solidFill>
                <a:latin typeface="Century Gothic"/>
                <a:ea typeface="Century Gothic"/>
                <a:cs typeface="Century Gothic"/>
                <a:sym typeface="Century Gothic"/>
              </a:rPr>
              <a:t>metodo scientifico.</a:t>
            </a:r>
            <a:endParaRPr/>
          </a:p>
        </p:txBody>
      </p:sp>
    </p:spTree>
    <p:extLst>
      <p:ext uri="{BB962C8B-B14F-4D97-AF65-F5344CB8AC3E}">
        <p14:creationId xmlns:p14="http://schemas.microsoft.com/office/powerpoint/2010/main" val="3349946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7"/>
          <p:cNvSpPr txBox="1">
            <a:spLocks noGrp="1"/>
          </p:cNvSpPr>
          <p:nvPr>
            <p:ph type="title"/>
          </p:nvPr>
        </p:nvSpPr>
        <p:spPr>
          <a:xfrm>
            <a:off x="3468687" y="623887"/>
            <a:ext cx="6589712" cy="8239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Identificazione </a:t>
            </a:r>
            <a:endParaRPr/>
          </a:p>
        </p:txBody>
      </p:sp>
      <p:sp>
        <p:nvSpPr>
          <p:cNvPr id="879" name="Google Shape;879;p17"/>
          <p:cNvSpPr txBox="1">
            <a:spLocks noGrp="1"/>
          </p:cNvSpPr>
          <p:nvPr>
            <p:ph idx="1"/>
          </p:nvPr>
        </p:nvSpPr>
        <p:spPr>
          <a:xfrm>
            <a:off x="3468688" y="1295400"/>
            <a:ext cx="6592887"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Tra le principali tipologie di media in grado di contenere dati, e quindi oggetto di interesse, possiamo annoverare:</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Elaboratori</a:t>
            </a:r>
            <a:r>
              <a:rPr lang="en-US" sz="1800">
                <a:solidFill>
                  <a:srgbClr val="404040"/>
                </a:solidFill>
                <a:latin typeface="Century Gothic"/>
                <a:ea typeface="Century Gothic"/>
                <a:cs typeface="Century Gothic"/>
                <a:sym typeface="Century Gothic"/>
              </a:rPr>
              <a:t>(disco interno, raid, supporti ssd, ecc.)</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Storage esterni </a:t>
            </a:r>
            <a:r>
              <a:rPr lang="en-US" sz="1800">
                <a:solidFill>
                  <a:srgbClr val="404040"/>
                </a:solidFill>
                <a:latin typeface="Century Gothic"/>
                <a:ea typeface="Century Gothic"/>
                <a:cs typeface="Century Gothic"/>
                <a:sym typeface="Century Gothic"/>
              </a:rPr>
              <a:t>(hdesterni, pendrive, schede di memoria)</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Dispositivi ottici </a:t>
            </a:r>
            <a:r>
              <a:rPr lang="en-US" sz="1800">
                <a:solidFill>
                  <a:srgbClr val="404040"/>
                </a:solidFill>
                <a:latin typeface="Century Gothic"/>
                <a:ea typeface="Century Gothic"/>
                <a:cs typeface="Century Gothic"/>
                <a:sym typeface="Century Gothic"/>
              </a:rPr>
              <a:t>(CD, DVD, BLU-RAY)</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Supporti Legacy </a:t>
            </a:r>
            <a:r>
              <a:rPr lang="en-US" sz="1800">
                <a:solidFill>
                  <a:srgbClr val="404040"/>
                </a:solidFill>
                <a:latin typeface="Century Gothic"/>
                <a:ea typeface="Century Gothic"/>
                <a:cs typeface="Century Gothic"/>
                <a:sym typeface="Century Gothic"/>
              </a:rPr>
              <a:t>(Floppy Disk, Nastri backup)</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Dispositivi con memoria embedded </a:t>
            </a:r>
            <a:r>
              <a:rPr lang="en-US" sz="1800">
                <a:solidFill>
                  <a:srgbClr val="404040"/>
                </a:solidFill>
                <a:latin typeface="Century Gothic"/>
                <a:ea typeface="Century Gothic"/>
                <a:cs typeface="Century Gothic"/>
                <a:sym typeface="Century Gothic"/>
              </a:rPr>
              <a:t>(macchine fotografiche, console, cellulari, sistemi di videosorveglianza, lettori multimediali, smart phone, smart watch, smart tv, ecc.)</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Dispositivi per la trasmissione dei dati, dell’OT e dell’IOT, sensori o schede di controllo </a:t>
            </a:r>
            <a:r>
              <a:rPr lang="en-US" sz="1800">
                <a:solidFill>
                  <a:srgbClr val="404040"/>
                </a:solidFill>
                <a:latin typeface="Century Gothic"/>
                <a:ea typeface="Century Gothic"/>
                <a:cs typeface="Century Gothic"/>
                <a:sym typeface="Century Gothic"/>
              </a:rPr>
              <a:t>(con o senza memoria)</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Spazi di memoria condivisa o virtuali </a:t>
            </a:r>
            <a:r>
              <a:rPr lang="en-US" sz="1800">
                <a:solidFill>
                  <a:srgbClr val="404040"/>
                </a:solidFill>
                <a:latin typeface="Century Gothic"/>
                <a:ea typeface="Century Gothic"/>
                <a:cs typeface="Century Gothic"/>
                <a:sym typeface="Century Gothic"/>
              </a:rPr>
              <a:t>(server remoti o cloud)</a:t>
            </a:r>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76970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8"/>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Acquisizione </a:t>
            </a:r>
            <a:endParaRPr/>
          </a:p>
        </p:txBody>
      </p:sp>
      <p:sp>
        <p:nvSpPr>
          <p:cNvPr id="885" name="Google Shape;885;p18"/>
          <p:cNvSpPr txBox="1">
            <a:spLocks noGrp="1"/>
          </p:cNvSpPr>
          <p:nvPr>
            <p:ph idx="1"/>
          </p:nvPr>
        </p:nvSpPr>
        <p:spPr>
          <a:xfrm>
            <a:off x="3352800" y="1285875"/>
            <a:ext cx="6591300" cy="377825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1800"/>
              <a:buNone/>
            </a:pPr>
            <a:r>
              <a:rPr lang="en-US" sz="1800">
                <a:solidFill>
                  <a:srgbClr val="404040"/>
                </a:solidFill>
                <a:latin typeface="Century Gothic"/>
                <a:ea typeface="Century Gothic"/>
                <a:cs typeface="Century Gothic"/>
                <a:sym typeface="Century Gothic"/>
              </a:rPr>
              <a:t>Come prescrive la norma:</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•Le copie eseguite devono essere </a:t>
            </a:r>
            <a:r>
              <a:rPr lang="en-US" sz="1800" b="1">
                <a:solidFill>
                  <a:srgbClr val="404040"/>
                </a:solidFill>
                <a:latin typeface="Century Gothic"/>
                <a:ea typeface="Century Gothic"/>
                <a:cs typeface="Century Gothic"/>
                <a:sym typeface="Century Gothic"/>
              </a:rPr>
              <a:t>identiche </a:t>
            </a:r>
            <a:r>
              <a:rPr lang="en-US" sz="1800">
                <a:solidFill>
                  <a:srgbClr val="404040"/>
                </a:solidFill>
                <a:latin typeface="Century Gothic"/>
                <a:ea typeface="Century Gothic"/>
                <a:cs typeface="Century Gothic"/>
                <a:sym typeface="Century Gothic"/>
              </a:rPr>
              <a:t>o il più possibile simili all’</a:t>
            </a:r>
            <a:r>
              <a:rPr lang="en-US" sz="1800" b="1">
                <a:solidFill>
                  <a:srgbClr val="404040"/>
                </a:solidFill>
                <a:latin typeface="Century Gothic"/>
                <a:ea typeface="Century Gothic"/>
                <a:cs typeface="Century Gothic"/>
                <a:sym typeface="Century Gothic"/>
              </a:rPr>
              <a:t>originale</a:t>
            </a:r>
            <a:r>
              <a:rPr lang="en-US" sz="1800">
                <a:solidFill>
                  <a:srgbClr val="404040"/>
                </a:solidFill>
                <a:latin typeface="Century Gothic"/>
                <a:ea typeface="Century Gothic"/>
                <a:cs typeface="Century Gothic"/>
                <a:sym typeface="Century Gothic"/>
              </a:rPr>
              <a:t>(in tal caso occorre giustificare la scelta)</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•Durante la copia dell’origine, quest’ultima </a:t>
            </a:r>
            <a:r>
              <a:rPr lang="en-US" sz="1800" b="1">
                <a:solidFill>
                  <a:srgbClr val="404040"/>
                </a:solidFill>
                <a:latin typeface="Century Gothic"/>
                <a:ea typeface="Century Gothic"/>
                <a:cs typeface="Century Gothic"/>
                <a:sym typeface="Century Gothic"/>
              </a:rPr>
              <a:t>non deve essere modificata</a:t>
            </a:r>
            <a:r>
              <a:rPr lang="en-US" sz="1800">
                <a:solidFill>
                  <a:srgbClr val="404040"/>
                </a:solidFill>
                <a:latin typeface="Century Gothic"/>
                <a:ea typeface="Century Gothic"/>
                <a:cs typeface="Century Gothic"/>
                <a:sym typeface="Century Gothic"/>
              </a:rPr>
              <a:t>(integrità)</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•Nel caso in cui non ci sia un metodo che consenta di evitare di alterare l’originale, la scelta va </a:t>
            </a:r>
            <a:r>
              <a:rPr lang="en-US" sz="1800" b="1">
                <a:solidFill>
                  <a:srgbClr val="404040"/>
                </a:solidFill>
                <a:latin typeface="Century Gothic"/>
                <a:ea typeface="Century Gothic"/>
                <a:cs typeface="Century Gothic"/>
                <a:sym typeface="Century Gothic"/>
              </a:rPr>
              <a:t>giustificata </a:t>
            </a:r>
            <a:r>
              <a:rPr lang="en-US" sz="1800">
                <a:solidFill>
                  <a:srgbClr val="404040"/>
                </a:solidFill>
                <a:latin typeface="Century Gothic"/>
                <a:ea typeface="Century Gothic"/>
                <a:cs typeface="Century Gothic"/>
                <a:sym typeface="Century Gothic"/>
              </a:rPr>
              <a:t>e </a:t>
            </a:r>
            <a:r>
              <a:rPr lang="en-US" sz="1800" b="1">
                <a:solidFill>
                  <a:srgbClr val="404040"/>
                </a:solidFill>
                <a:latin typeface="Century Gothic"/>
                <a:ea typeface="Century Gothic"/>
                <a:cs typeface="Century Gothic"/>
                <a:sym typeface="Century Gothic"/>
              </a:rPr>
              <a:t>documentata</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•Le </a:t>
            </a:r>
            <a:r>
              <a:rPr lang="en-US" sz="1800" b="1">
                <a:solidFill>
                  <a:srgbClr val="404040"/>
                </a:solidFill>
                <a:latin typeface="Century Gothic"/>
                <a:ea typeface="Century Gothic"/>
                <a:cs typeface="Century Gothic"/>
                <a:sym typeface="Century Gothic"/>
              </a:rPr>
              <a:t>procedure </a:t>
            </a:r>
            <a:r>
              <a:rPr lang="en-US" sz="1800">
                <a:solidFill>
                  <a:srgbClr val="404040"/>
                </a:solidFill>
                <a:latin typeface="Century Gothic"/>
                <a:ea typeface="Century Gothic"/>
                <a:cs typeface="Century Gothic"/>
                <a:sym typeface="Century Gothic"/>
              </a:rPr>
              <a:t>devono essere attuate e </a:t>
            </a:r>
            <a:r>
              <a:rPr lang="en-US" sz="1800" b="1">
                <a:solidFill>
                  <a:srgbClr val="404040"/>
                </a:solidFill>
                <a:latin typeface="Century Gothic"/>
                <a:ea typeface="Century Gothic"/>
                <a:cs typeface="Century Gothic"/>
                <a:sym typeface="Century Gothic"/>
              </a:rPr>
              <a:t>documentate </a:t>
            </a:r>
            <a:r>
              <a:rPr lang="en-US" sz="1800">
                <a:solidFill>
                  <a:srgbClr val="404040"/>
                </a:solidFill>
                <a:latin typeface="Century Gothic"/>
                <a:ea typeface="Century Gothic"/>
                <a:cs typeface="Century Gothic"/>
                <a:sym typeface="Century Gothic"/>
              </a:rPr>
              <a:t>secondo metodologie e tecnologie riconosciute, in modo da poter essere </a:t>
            </a:r>
            <a:r>
              <a:rPr lang="en-US" sz="1800" b="1">
                <a:solidFill>
                  <a:srgbClr val="404040"/>
                </a:solidFill>
                <a:latin typeface="Century Gothic"/>
                <a:ea typeface="Century Gothic"/>
                <a:cs typeface="Century Gothic"/>
                <a:sym typeface="Century Gothic"/>
              </a:rPr>
              <a:t>verificabili </a:t>
            </a:r>
            <a:r>
              <a:rPr lang="en-US" sz="1800">
                <a:solidFill>
                  <a:srgbClr val="404040"/>
                </a:solidFill>
                <a:latin typeface="Century Gothic"/>
                <a:ea typeface="Century Gothic"/>
                <a:cs typeface="Century Gothic"/>
                <a:sym typeface="Century Gothic"/>
              </a:rPr>
              <a:t>dagli altri attori (verificabilità)</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•Potrebbe essere necessario eseguire copie parziali della memoria del dispositivo, anche in questo caso la scelta deve essere </a:t>
            </a:r>
            <a:r>
              <a:rPr lang="en-US" sz="1800" b="1">
                <a:solidFill>
                  <a:srgbClr val="404040"/>
                </a:solidFill>
                <a:latin typeface="Century Gothic"/>
                <a:ea typeface="Century Gothic"/>
                <a:cs typeface="Century Gothic"/>
                <a:sym typeface="Century Gothic"/>
              </a:rPr>
              <a:t>motivata </a:t>
            </a:r>
            <a:r>
              <a:rPr lang="en-US" sz="1800">
                <a:solidFill>
                  <a:srgbClr val="404040"/>
                </a:solidFill>
                <a:latin typeface="Century Gothic"/>
                <a:ea typeface="Century Gothic"/>
                <a:cs typeface="Century Gothic"/>
                <a:sym typeface="Century Gothic"/>
              </a:rPr>
              <a:t>e </a:t>
            </a:r>
            <a:r>
              <a:rPr lang="en-US" sz="1800" b="1">
                <a:solidFill>
                  <a:srgbClr val="404040"/>
                </a:solidFill>
                <a:latin typeface="Century Gothic"/>
                <a:ea typeface="Century Gothic"/>
                <a:cs typeface="Century Gothic"/>
                <a:sym typeface="Century Gothic"/>
              </a:rPr>
              <a:t>documentata</a:t>
            </a:r>
            <a:endParaRPr sz="1800">
              <a:solidFill>
                <a:srgbClr val="404040"/>
              </a:solidFill>
              <a:latin typeface="Century Gothic"/>
              <a:ea typeface="Century Gothic"/>
              <a:cs typeface="Century Gothic"/>
              <a:sym typeface="Century Gothic"/>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0770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3"/>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 DEFINIZIONE</a:t>
            </a:r>
            <a:endParaRPr/>
          </a:p>
        </p:txBody>
      </p:sp>
      <p:sp>
        <p:nvSpPr>
          <p:cNvPr id="788" name="Google Shape;788;p3"/>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L'uso di metodi derivati e verificati scientificamente per la conservazione, l'accumulazione, la convalida, l'identificazione, l'analisi, l'interpretazione, la documentazione e la presentazione di prove digitali derivate dalle fonti digitali allo scopo di facilitare o permettere la ricostruzione degli eventi criminali, o contribuire a prevenire le azioni non autorizzate che potrebbero essere pericolose e potenzialmente distruttive rispetto alle operazioni pianificate [N.d.A in un sistema informativo].</a:t>
            </a:r>
            <a:endParaRPr/>
          </a:p>
          <a:p>
            <a:pPr marL="342900">
              <a:lnSpc>
                <a:spcPct val="100000"/>
              </a:lnSpc>
              <a:buClr>
                <a:schemeClr val="accent1"/>
              </a:buClr>
              <a:buSzPts val="1800"/>
              <a:buNone/>
            </a:pPr>
            <a:endParaRPr sz="1800">
              <a:solidFill>
                <a:srgbClr val="404040"/>
              </a:solidFill>
              <a:latin typeface="Century Gothic"/>
              <a:ea typeface="Century Gothic"/>
              <a:cs typeface="Century Gothic"/>
              <a:sym typeface="Century Gothic"/>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Joan E. Feldman, fondatore della forensics.com, proponeva nel 2001 [</a:t>
            </a:r>
            <a:endParaRPr/>
          </a:p>
        </p:txBody>
      </p:sp>
    </p:spTree>
    <p:extLst>
      <p:ext uri="{BB962C8B-B14F-4D97-AF65-F5344CB8AC3E}">
        <p14:creationId xmlns:p14="http://schemas.microsoft.com/office/powerpoint/2010/main" val="4234347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9"/>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Accertamento tecnico ripetibile o non ripetibile</a:t>
            </a:r>
            <a:endParaRPr/>
          </a:p>
        </p:txBody>
      </p:sp>
      <p:sp>
        <p:nvSpPr>
          <p:cNvPr id="891" name="Google Shape;891;p19"/>
          <p:cNvSpPr txBox="1">
            <a:spLocks noGrp="1"/>
          </p:cNvSpPr>
          <p:nvPr>
            <p:ph idx="1"/>
          </p:nvPr>
        </p:nvSpPr>
        <p:spPr>
          <a:xfrm>
            <a:off x="2362200" y="1882775"/>
            <a:ext cx="8077200" cy="377825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1800"/>
              <a:buNone/>
            </a:pPr>
            <a:r>
              <a:rPr lang="en-US" sz="1800" i="1" dirty="0">
                <a:solidFill>
                  <a:srgbClr val="404040"/>
                </a:solidFill>
                <a:latin typeface="Century Gothic"/>
                <a:ea typeface="Century Gothic"/>
                <a:cs typeface="Century Gothic"/>
                <a:sym typeface="Century Gothic"/>
              </a:rPr>
              <a:t>«</a:t>
            </a:r>
            <a:r>
              <a:rPr lang="en-US" sz="1800" i="1" dirty="0" err="1">
                <a:solidFill>
                  <a:srgbClr val="404040"/>
                </a:solidFill>
                <a:latin typeface="Century Gothic"/>
                <a:ea typeface="Century Gothic"/>
                <a:cs typeface="Century Gothic"/>
                <a:sym typeface="Century Gothic"/>
              </a:rPr>
              <a:t>L’accertamento</a:t>
            </a:r>
            <a:r>
              <a:rPr lang="en-US" sz="1800" i="1" dirty="0">
                <a:solidFill>
                  <a:srgbClr val="404040"/>
                </a:solidFill>
                <a:latin typeface="Century Gothic"/>
                <a:ea typeface="Century Gothic"/>
                <a:cs typeface="Century Gothic"/>
                <a:sym typeface="Century Gothic"/>
              </a:rPr>
              <a:t> </a:t>
            </a:r>
            <a:r>
              <a:rPr lang="en-US" sz="1800" i="1" dirty="0" err="1">
                <a:solidFill>
                  <a:srgbClr val="404040"/>
                </a:solidFill>
                <a:latin typeface="Century Gothic"/>
                <a:ea typeface="Century Gothic"/>
                <a:cs typeface="Century Gothic"/>
                <a:sym typeface="Century Gothic"/>
              </a:rPr>
              <a:t>tecnico</a:t>
            </a:r>
            <a:r>
              <a:rPr lang="en-US" sz="1800" i="1" dirty="0">
                <a:solidFill>
                  <a:srgbClr val="404040"/>
                </a:solidFill>
                <a:latin typeface="Century Gothic"/>
                <a:ea typeface="Century Gothic"/>
                <a:cs typeface="Century Gothic"/>
                <a:sym typeface="Century Gothic"/>
              </a:rPr>
              <a:t> non è </a:t>
            </a:r>
            <a:r>
              <a:rPr lang="en-US" sz="1800" i="1" dirty="0" err="1">
                <a:solidFill>
                  <a:srgbClr val="404040"/>
                </a:solidFill>
                <a:latin typeface="Century Gothic"/>
                <a:ea typeface="Century Gothic"/>
                <a:cs typeface="Century Gothic"/>
                <a:sym typeface="Century Gothic"/>
              </a:rPr>
              <a:t>ripetibile</a:t>
            </a:r>
            <a:r>
              <a:rPr lang="en-US" sz="1800" i="1" dirty="0">
                <a:solidFill>
                  <a:srgbClr val="404040"/>
                </a:solidFill>
                <a:latin typeface="Century Gothic"/>
                <a:ea typeface="Century Gothic"/>
                <a:cs typeface="Century Gothic"/>
                <a:sym typeface="Century Gothic"/>
              </a:rPr>
              <a:t> </a:t>
            </a:r>
            <a:r>
              <a:rPr lang="en-US" sz="1800" i="1" dirty="0" err="1">
                <a:solidFill>
                  <a:srgbClr val="404040"/>
                </a:solidFill>
                <a:latin typeface="Century Gothic"/>
                <a:ea typeface="Century Gothic"/>
                <a:cs typeface="Century Gothic"/>
                <a:sym typeface="Century Gothic"/>
              </a:rPr>
              <a:t>quando</a:t>
            </a:r>
            <a:r>
              <a:rPr lang="en-US" sz="1800" i="1" dirty="0">
                <a:solidFill>
                  <a:srgbClr val="404040"/>
                </a:solidFill>
                <a:latin typeface="Century Gothic"/>
                <a:ea typeface="Century Gothic"/>
                <a:cs typeface="Century Gothic"/>
                <a:sym typeface="Century Gothic"/>
              </a:rPr>
              <a:t> </a:t>
            </a:r>
            <a:r>
              <a:rPr lang="en-US" sz="1800" i="1" dirty="0" err="1">
                <a:solidFill>
                  <a:srgbClr val="404040"/>
                </a:solidFill>
                <a:latin typeface="Century Gothic"/>
                <a:ea typeface="Century Gothic"/>
                <a:cs typeface="Century Gothic"/>
                <a:sym typeface="Century Gothic"/>
              </a:rPr>
              <a:t>riguarda</a:t>
            </a:r>
            <a:r>
              <a:rPr lang="en-US" sz="1800" i="1" dirty="0">
                <a:solidFill>
                  <a:srgbClr val="404040"/>
                </a:solidFill>
                <a:latin typeface="Century Gothic"/>
                <a:ea typeface="Century Gothic"/>
                <a:cs typeface="Century Gothic"/>
                <a:sym typeface="Century Gothic"/>
              </a:rPr>
              <a:t> </a:t>
            </a:r>
            <a:r>
              <a:rPr lang="en-US" sz="1800" i="1" dirty="0" err="1">
                <a:solidFill>
                  <a:srgbClr val="404040"/>
                </a:solidFill>
                <a:latin typeface="Century Gothic"/>
                <a:ea typeface="Century Gothic"/>
                <a:cs typeface="Century Gothic"/>
                <a:sym typeface="Century Gothic"/>
              </a:rPr>
              <a:t>persone</a:t>
            </a:r>
            <a:r>
              <a:rPr lang="en-US" sz="1800" i="1" dirty="0">
                <a:solidFill>
                  <a:srgbClr val="404040"/>
                </a:solidFill>
                <a:latin typeface="Century Gothic"/>
                <a:ea typeface="Century Gothic"/>
                <a:cs typeface="Century Gothic"/>
                <a:sym typeface="Century Gothic"/>
              </a:rPr>
              <a:t>, </a:t>
            </a:r>
            <a:r>
              <a:rPr lang="en-US" sz="1800" i="1" dirty="0" err="1">
                <a:solidFill>
                  <a:srgbClr val="404040"/>
                </a:solidFill>
                <a:latin typeface="Century Gothic"/>
                <a:ea typeface="Century Gothic"/>
                <a:cs typeface="Century Gothic"/>
                <a:sym typeface="Century Gothic"/>
              </a:rPr>
              <a:t>cose</a:t>
            </a:r>
            <a:r>
              <a:rPr lang="en-US" sz="1800" i="1" dirty="0">
                <a:solidFill>
                  <a:srgbClr val="404040"/>
                </a:solidFill>
                <a:latin typeface="Century Gothic"/>
                <a:ea typeface="Century Gothic"/>
                <a:cs typeface="Century Gothic"/>
                <a:sym typeface="Century Gothic"/>
              </a:rPr>
              <a:t> o </a:t>
            </a:r>
            <a:r>
              <a:rPr lang="en-US" sz="1800" i="1" dirty="0" err="1">
                <a:solidFill>
                  <a:srgbClr val="404040"/>
                </a:solidFill>
                <a:latin typeface="Century Gothic"/>
                <a:ea typeface="Century Gothic"/>
                <a:cs typeface="Century Gothic"/>
                <a:sym typeface="Century Gothic"/>
              </a:rPr>
              <a:t>luoghi</a:t>
            </a:r>
            <a:r>
              <a:rPr lang="en-US" sz="1800" i="1" dirty="0">
                <a:solidFill>
                  <a:srgbClr val="404040"/>
                </a:solidFill>
                <a:latin typeface="Century Gothic"/>
                <a:ea typeface="Century Gothic"/>
                <a:cs typeface="Century Gothic"/>
                <a:sym typeface="Century Gothic"/>
              </a:rPr>
              <a:t> </a:t>
            </a:r>
            <a:r>
              <a:rPr lang="en-US" sz="1800" i="1" dirty="0" err="1">
                <a:solidFill>
                  <a:srgbClr val="404040"/>
                </a:solidFill>
                <a:latin typeface="Century Gothic"/>
                <a:ea typeface="Century Gothic"/>
                <a:cs typeface="Century Gothic"/>
                <a:sym typeface="Century Gothic"/>
              </a:rPr>
              <a:t>il</a:t>
            </a:r>
            <a:r>
              <a:rPr lang="en-US" sz="1800" i="1" dirty="0">
                <a:solidFill>
                  <a:srgbClr val="404040"/>
                </a:solidFill>
                <a:latin typeface="Century Gothic"/>
                <a:ea typeface="Century Gothic"/>
                <a:cs typeface="Century Gothic"/>
                <a:sym typeface="Century Gothic"/>
              </a:rPr>
              <a:t> cui </a:t>
            </a:r>
            <a:r>
              <a:rPr lang="en-US" sz="1800" i="1" dirty="0" err="1">
                <a:solidFill>
                  <a:srgbClr val="404040"/>
                </a:solidFill>
                <a:latin typeface="Century Gothic"/>
                <a:ea typeface="Century Gothic"/>
                <a:cs typeface="Century Gothic"/>
                <a:sym typeface="Century Gothic"/>
              </a:rPr>
              <a:t>stato</a:t>
            </a:r>
            <a:r>
              <a:rPr lang="en-US" sz="1800" i="1" dirty="0">
                <a:solidFill>
                  <a:srgbClr val="404040"/>
                </a:solidFill>
                <a:latin typeface="Century Gothic"/>
                <a:ea typeface="Century Gothic"/>
                <a:cs typeface="Century Gothic"/>
                <a:sym typeface="Century Gothic"/>
              </a:rPr>
              <a:t> è </a:t>
            </a:r>
            <a:r>
              <a:rPr lang="en-US" sz="1800" i="1" dirty="0" err="1">
                <a:solidFill>
                  <a:srgbClr val="404040"/>
                </a:solidFill>
                <a:latin typeface="Century Gothic"/>
                <a:ea typeface="Century Gothic"/>
                <a:cs typeface="Century Gothic"/>
                <a:sym typeface="Century Gothic"/>
              </a:rPr>
              <a:t>soggetto</a:t>
            </a:r>
            <a:r>
              <a:rPr lang="en-US" sz="1800" i="1" dirty="0">
                <a:solidFill>
                  <a:srgbClr val="404040"/>
                </a:solidFill>
                <a:latin typeface="Century Gothic"/>
                <a:ea typeface="Century Gothic"/>
                <a:cs typeface="Century Gothic"/>
                <a:sym typeface="Century Gothic"/>
              </a:rPr>
              <a:t> a </a:t>
            </a:r>
            <a:r>
              <a:rPr lang="en-US" sz="1800" i="1" dirty="0" err="1">
                <a:solidFill>
                  <a:srgbClr val="404040"/>
                </a:solidFill>
                <a:latin typeface="Century Gothic"/>
                <a:ea typeface="Century Gothic"/>
                <a:cs typeface="Century Gothic"/>
                <a:sym typeface="Century Gothic"/>
              </a:rPr>
              <a:t>modificazione</a:t>
            </a:r>
            <a:r>
              <a:rPr lang="en-US" sz="1800" i="1" dirty="0">
                <a:solidFill>
                  <a:srgbClr val="404040"/>
                </a:solidFill>
                <a:latin typeface="Century Gothic"/>
                <a:ea typeface="Century Gothic"/>
                <a:cs typeface="Century Gothic"/>
                <a:sym typeface="Century Gothic"/>
              </a:rPr>
              <a:t>.»</a:t>
            </a:r>
            <a:endParaRPr sz="1800" dirty="0">
              <a:solidFill>
                <a:srgbClr val="404040"/>
              </a:solidFill>
              <a:latin typeface="Century Gothic"/>
              <a:ea typeface="Century Gothic"/>
              <a:cs typeface="Century Gothic"/>
              <a:sym typeface="Century Gothic"/>
            </a:endParaRPr>
          </a:p>
          <a:p>
            <a:pPr marL="0" indent="-1143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In </a:t>
            </a:r>
            <a:r>
              <a:rPr lang="en-US" sz="1800" dirty="0" err="1">
                <a:solidFill>
                  <a:srgbClr val="404040"/>
                </a:solidFill>
                <a:latin typeface="Century Gothic"/>
                <a:ea typeface="Century Gothic"/>
                <a:cs typeface="Century Gothic"/>
                <a:sym typeface="Century Gothic"/>
              </a:rPr>
              <a:t>quali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casi</a:t>
            </a:r>
            <a:r>
              <a:rPr lang="en-US" sz="1800"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l’accertamento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tecnico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digitale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può</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modificare</a:t>
            </a:r>
            <a:r>
              <a:rPr lang="en-US" sz="1800" b="1" dirty="0">
                <a:solidFill>
                  <a:srgbClr val="404040"/>
                </a:solidFill>
                <a:latin typeface="Century Gothic"/>
                <a:ea typeface="Century Gothic"/>
                <a:cs typeface="Century Gothic"/>
                <a:sym typeface="Century Gothic"/>
              </a:rPr>
              <a:t> lo </a:t>
            </a:r>
            <a:r>
              <a:rPr lang="en-US" sz="1800" b="1" dirty="0" err="1">
                <a:solidFill>
                  <a:srgbClr val="404040"/>
                </a:solidFill>
                <a:latin typeface="Century Gothic"/>
                <a:ea typeface="Century Gothic"/>
                <a:cs typeface="Century Gothic"/>
                <a:sym typeface="Century Gothic"/>
              </a:rPr>
              <a:t>stato</a:t>
            </a:r>
            <a:r>
              <a:rPr lang="en-US" sz="1800" b="1"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evidenze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digitali</a:t>
            </a:r>
            <a:r>
              <a:rPr lang="en-US" sz="1800" dirty="0">
                <a:solidFill>
                  <a:srgbClr val="404040"/>
                </a:solidFill>
                <a:latin typeface="Century Gothic"/>
                <a:ea typeface="Century Gothic"/>
                <a:cs typeface="Century Gothic"/>
                <a:sym typeface="Century Gothic"/>
              </a:rPr>
              <a:t> </a:t>
            </a:r>
            <a:endParaRPr dirty="0"/>
          </a:p>
          <a:p>
            <a:pPr marL="0" indent="-1143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Quando</a:t>
            </a:r>
            <a:r>
              <a:rPr lang="en-US" sz="1800" dirty="0">
                <a:solidFill>
                  <a:srgbClr val="404040"/>
                </a:solidFill>
                <a:latin typeface="Century Gothic"/>
                <a:ea typeface="Century Gothic"/>
                <a:cs typeface="Century Gothic"/>
                <a:sym typeface="Century Gothic"/>
              </a:rPr>
              <a:t> è </a:t>
            </a:r>
            <a:r>
              <a:rPr lang="en-US" sz="1800" dirty="0" err="1">
                <a:solidFill>
                  <a:srgbClr val="404040"/>
                </a:solidFill>
                <a:latin typeface="Century Gothic"/>
                <a:ea typeface="Century Gothic"/>
                <a:cs typeface="Century Gothic"/>
                <a:sym typeface="Century Gothic"/>
              </a:rPr>
              <a:t>possibile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accedere</a:t>
            </a:r>
            <a:r>
              <a:rPr lang="en-US" sz="1800" dirty="0">
                <a:solidFill>
                  <a:srgbClr val="404040"/>
                </a:solidFill>
                <a:latin typeface="Century Gothic"/>
                <a:ea typeface="Century Gothic"/>
                <a:cs typeface="Century Gothic"/>
                <a:sym typeface="Century Gothic"/>
              </a:rPr>
              <a:t> al </a:t>
            </a:r>
            <a:r>
              <a:rPr lang="en-US" sz="1800" dirty="0" err="1">
                <a:solidFill>
                  <a:srgbClr val="404040"/>
                </a:solidFill>
                <a:latin typeface="Century Gothic"/>
                <a:ea typeface="Century Gothic"/>
                <a:cs typeface="Century Gothic"/>
                <a:sym typeface="Century Gothic"/>
              </a:rPr>
              <a:t>contenuto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digitale</a:t>
            </a:r>
            <a:r>
              <a:rPr lang="en-US" sz="1800" dirty="0">
                <a:solidFill>
                  <a:srgbClr val="404040"/>
                </a:solidFill>
                <a:latin typeface="Century Gothic"/>
                <a:ea typeface="Century Gothic"/>
                <a:cs typeface="Century Gothic"/>
                <a:sym typeface="Century Gothic"/>
              </a:rPr>
              <a:t> solo </a:t>
            </a:r>
            <a:r>
              <a:rPr lang="en-US" sz="1800" dirty="0" err="1">
                <a:solidFill>
                  <a:srgbClr val="404040"/>
                </a:solidFill>
                <a:latin typeface="Century Gothic"/>
                <a:ea typeface="Century Gothic"/>
                <a:cs typeface="Century Gothic"/>
                <a:sym typeface="Century Gothic"/>
              </a:rPr>
              <a:t>previa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accensione</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dispositivo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lo </a:t>
            </a:r>
            <a:r>
              <a:rPr lang="en-US" sz="1800" dirty="0" err="1">
                <a:solidFill>
                  <a:srgbClr val="404040"/>
                </a:solidFill>
                <a:latin typeface="Century Gothic"/>
                <a:ea typeface="Century Gothic"/>
                <a:cs typeface="Century Gothic"/>
                <a:sym typeface="Century Gothic"/>
              </a:rPr>
              <a:t>contiene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memoria</a:t>
            </a:r>
            <a:r>
              <a:rPr lang="en-US" sz="1800" dirty="0">
                <a:solidFill>
                  <a:srgbClr val="404040"/>
                </a:solidFill>
                <a:latin typeface="Century Gothic"/>
                <a:ea typeface="Century Gothic"/>
                <a:cs typeface="Century Gothic"/>
                <a:sym typeface="Century Gothic"/>
              </a:rPr>
              <a:t> non </a:t>
            </a:r>
            <a:r>
              <a:rPr lang="en-US" sz="1800" dirty="0" err="1">
                <a:solidFill>
                  <a:srgbClr val="404040"/>
                </a:solidFill>
                <a:latin typeface="Century Gothic"/>
                <a:ea typeface="Century Gothic"/>
                <a:cs typeface="Century Gothic"/>
                <a:sym typeface="Century Gothic"/>
              </a:rPr>
              <a:t>rimovibile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utilizzo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crittografia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assenza</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connettività</a:t>
            </a:r>
            <a:r>
              <a:rPr lang="en-US" sz="1800" dirty="0">
                <a:solidFill>
                  <a:srgbClr val="404040"/>
                </a:solidFill>
                <a:latin typeface="Century Gothic"/>
                <a:ea typeface="Century Gothic"/>
                <a:cs typeface="Century Gothic"/>
                <a:sym typeface="Century Gothic"/>
              </a:rPr>
              <a:t>)</a:t>
            </a:r>
            <a:endParaRPr dirty="0"/>
          </a:p>
          <a:p>
            <a:pPr marL="0" indent="-1143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•Se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dispositivo</a:t>
            </a:r>
            <a:r>
              <a:rPr lang="en-US" sz="1800" dirty="0">
                <a:solidFill>
                  <a:srgbClr val="404040"/>
                </a:solidFill>
                <a:latin typeface="Century Gothic"/>
                <a:ea typeface="Century Gothic"/>
                <a:cs typeface="Century Gothic"/>
                <a:sym typeface="Century Gothic"/>
              </a:rPr>
              <a:t> è in </a:t>
            </a:r>
            <a:r>
              <a:rPr lang="en-US" sz="1800" dirty="0" err="1">
                <a:solidFill>
                  <a:srgbClr val="404040"/>
                </a:solidFill>
                <a:latin typeface="Century Gothic"/>
                <a:ea typeface="Century Gothic"/>
                <a:cs typeface="Century Gothic"/>
                <a:sym typeface="Century Gothic"/>
              </a:rPr>
              <a:t>funzione</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dati</a:t>
            </a:r>
            <a:r>
              <a:rPr lang="en-US" sz="1800" dirty="0">
                <a:solidFill>
                  <a:srgbClr val="404040"/>
                </a:solidFill>
                <a:latin typeface="Century Gothic"/>
                <a:ea typeface="Century Gothic"/>
                <a:cs typeface="Century Gothic"/>
                <a:sym typeface="Century Gothic"/>
              </a:rPr>
              <a:t> non </a:t>
            </a:r>
            <a:r>
              <a:rPr lang="en-US" sz="1800" dirty="0" err="1">
                <a:solidFill>
                  <a:srgbClr val="404040"/>
                </a:solidFill>
                <a:latin typeface="Century Gothic"/>
                <a:ea typeface="Century Gothic"/>
                <a:cs typeface="Century Gothic"/>
                <a:sym typeface="Century Gothic"/>
              </a:rPr>
              <a:t>sono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memorizzati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su</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memoria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permanente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memoria</a:t>
            </a:r>
            <a:r>
              <a:rPr lang="en-US" sz="1800" dirty="0">
                <a:solidFill>
                  <a:srgbClr val="404040"/>
                </a:solidFill>
                <a:latin typeface="Century Gothic"/>
                <a:ea typeface="Century Gothic"/>
                <a:cs typeface="Century Gothic"/>
                <a:sym typeface="Century Gothic"/>
              </a:rPr>
              <a:t> volatile, </a:t>
            </a:r>
            <a:r>
              <a:rPr lang="en-US" sz="1800" dirty="0" err="1">
                <a:solidFill>
                  <a:srgbClr val="404040"/>
                </a:solidFill>
                <a:latin typeface="Century Gothic"/>
                <a:ea typeface="Century Gothic"/>
                <a:cs typeface="Century Gothic"/>
                <a:sym typeface="Century Gothic"/>
              </a:rPr>
              <a:t>dati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sessione</a:t>
            </a:r>
            <a:r>
              <a:rPr lang="en-US" sz="1800" dirty="0">
                <a:solidFill>
                  <a:srgbClr val="404040"/>
                </a:solidFill>
                <a:latin typeface="Century Gothic"/>
                <a:ea typeface="Century Gothic"/>
                <a:cs typeface="Century Gothic"/>
                <a:sym typeface="Century Gothic"/>
              </a:rPr>
              <a:t>)</a:t>
            </a:r>
            <a:endParaRPr dirty="0"/>
          </a:p>
          <a:p>
            <a:pPr marL="0" indent="-1143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Qualora</a:t>
            </a:r>
            <a:r>
              <a:rPr lang="en-US" sz="1800" dirty="0">
                <a:solidFill>
                  <a:srgbClr val="404040"/>
                </a:solidFill>
                <a:latin typeface="Century Gothic"/>
                <a:ea typeface="Century Gothic"/>
                <a:cs typeface="Century Gothic"/>
                <a:sym typeface="Century Gothic"/>
              </a:rPr>
              <a:t> non fosse </a:t>
            </a:r>
            <a:r>
              <a:rPr lang="en-US" sz="1800" dirty="0" err="1">
                <a:solidFill>
                  <a:srgbClr val="404040"/>
                </a:solidFill>
                <a:latin typeface="Century Gothic"/>
                <a:ea typeface="Century Gothic"/>
                <a:cs typeface="Century Gothic"/>
                <a:sym typeface="Century Gothic"/>
              </a:rPr>
              <a:t>possibile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spegnere</a:t>
            </a: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scollegare</a:t>
            </a: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interrompere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funzionamento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dell’apparato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contiene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digitali</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19117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20"/>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Mobile Technology</a:t>
            </a:r>
            <a:endParaRPr/>
          </a:p>
        </p:txBody>
      </p:sp>
      <p:sp>
        <p:nvSpPr>
          <p:cNvPr id="897" name="Google Shape;897;p20"/>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1800"/>
              <a:buNone/>
            </a:pPr>
            <a:r>
              <a:rPr lang="en-US" sz="1800" b="1">
                <a:solidFill>
                  <a:srgbClr val="404040"/>
                </a:solidFill>
                <a:latin typeface="Century Gothic"/>
                <a:ea typeface="Century Gothic"/>
                <a:cs typeface="Century Gothic"/>
                <a:sym typeface="Century Gothic"/>
              </a:rPr>
              <a:t>New Challenges:</a:t>
            </a:r>
            <a:endParaRPr sz="1800">
              <a:solidFill>
                <a:srgbClr val="404040"/>
              </a:solidFill>
              <a:latin typeface="Century Gothic"/>
              <a:ea typeface="Century Gothic"/>
              <a:cs typeface="Century Gothic"/>
              <a:sym typeface="Century Gothic"/>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•Frammentazione del mercato</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•Generazione di nuovi dispositivi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•Aggiornamenti continui dei sistemi operativi </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•Passcodee cifratura</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•Personalizzazioni utente</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•Milioni di applicazioni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•Giga di dati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•Cloud</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01401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21"/>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Mobile Technology</a:t>
            </a:r>
            <a:endParaRPr/>
          </a:p>
        </p:txBody>
      </p:sp>
      <p:sp>
        <p:nvSpPr>
          <p:cNvPr id="903" name="Google Shape;903;p21"/>
          <p:cNvSpPr txBox="1">
            <a:spLocks noGrp="1"/>
          </p:cNvSpPr>
          <p:nvPr>
            <p:ph idx="1"/>
          </p:nvPr>
        </p:nvSpPr>
        <p:spPr>
          <a:xfrm>
            <a:off x="2971800" y="14478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b="1">
                <a:solidFill>
                  <a:srgbClr val="404040"/>
                </a:solidFill>
                <a:latin typeface="Century Gothic"/>
                <a:ea typeface="Century Gothic"/>
                <a:cs typeface="Century Gothic"/>
                <a:sym typeface="Century Gothic"/>
              </a:rPr>
              <a:t>Dati che possono essere memorizzati: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•Chiamate entrata, uscita, perse</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•Contatti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•Calendario</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•Messaggi di testo</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•Email</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•Messaggi istantanei o chat</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•Web pages</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•Audio / Foto / Video</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•Transazioni / Logsdi varie Apps</a:t>
            </a:r>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12159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22"/>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Sistemi di protezione </a:t>
            </a:r>
            <a:endParaRPr/>
          </a:p>
        </p:txBody>
      </p:sp>
      <p:sp>
        <p:nvSpPr>
          <p:cNvPr id="909" name="Google Shape;909;p22"/>
          <p:cNvSpPr txBox="1">
            <a:spLocks noGrp="1"/>
          </p:cNvSpPr>
          <p:nvPr>
            <p:ph idx="1"/>
          </p:nvPr>
        </p:nvSpPr>
        <p:spPr>
          <a:xfrm>
            <a:off x="3048000" y="1371600"/>
            <a:ext cx="6591300" cy="3778250"/>
          </a:xfrm>
          <a:prstGeom prst="rect">
            <a:avLst/>
          </a:prstGeom>
          <a:noFill/>
          <a:ln>
            <a:noFill/>
          </a:ln>
        </p:spPr>
        <p:txBody>
          <a:bodyPr spcFirstLastPara="1" vert="horz" wrap="square" lIns="91425" tIns="45700" rIns="91425" bIns="45700" rtlCol="0" anchor="t" anchorCtr="0">
            <a:noAutofit/>
          </a:bodyPr>
          <a:lstStyle/>
          <a:p>
            <a:pPr marL="342900">
              <a:lnSpc>
                <a:spcPct val="100000"/>
              </a:lnSpc>
              <a:spcBef>
                <a:spcPts val="0"/>
              </a:spcBef>
              <a:buClr>
                <a:schemeClr val="accent1"/>
              </a:buClr>
              <a:buSzPts val="1800"/>
              <a:buNone/>
            </a:pPr>
            <a:endParaRPr sz="1800">
              <a:solidFill>
                <a:srgbClr val="404040"/>
              </a:solidFill>
              <a:latin typeface="Century Gothic"/>
              <a:ea typeface="Century Gothic"/>
              <a:cs typeface="Century Gothic"/>
              <a:sym typeface="Century Gothic"/>
            </a:endParaRPr>
          </a:p>
          <a:p>
            <a:pPr marL="342900" indent="-342900">
              <a:lnSpc>
                <a:spcPct val="100000"/>
              </a:lnSpc>
              <a:buClr>
                <a:schemeClr val="accent1"/>
              </a:buClr>
              <a:buSzPts val="1800"/>
              <a:buNone/>
            </a:pPr>
            <a:r>
              <a:rPr lang="en-US" sz="1800">
                <a:solidFill>
                  <a:srgbClr val="404040"/>
                </a:solidFill>
                <a:latin typeface="Century Gothic"/>
                <a:ea typeface="Century Gothic"/>
                <a:cs typeface="Century Gothic"/>
                <a:sym typeface="Century Gothic"/>
              </a:rPr>
              <a:t>Sempre più frequentemente l’accesso alle informazioni, in particolar modo sui dispositivi portatili, è filtrato da sistemi di protezione (pin/password/autenticazione) per impedire l’accesso alle persone non autorizzate.</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Non sempre è possibile bypassare tali meccanismi, in ogni caso:</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•la rimozione degli stessi </a:t>
            </a:r>
            <a:r>
              <a:rPr lang="en-US" sz="1800" b="1">
                <a:solidFill>
                  <a:srgbClr val="404040"/>
                </a:solidFill>
                <a:latin typeface="Century Gothic"/>
                <a:ea typeface="Century Gothic"/>
                <a:cs typeface="Century Gothic"/>
                <a:sym typeface="Century Gothic"/>
              </a:rPr>
              <a:t>modifica</a:t>
            </a:r>
            <a:r>
              <a:rPr lang="en-US" sz="1800">
                <a:solidFill>
                  <a:srgbClr val="404040"/>
                </a:solidFill>
                <a:latin typeface="Century Gothic"/>
                <a:ea typeface="Century Gothic"/>
                <a:cs typeface="Century Gothic"/>
                <a:sym typeface="Century Gothic"/>
              </a:rPr>
              <a:t>lo stato del dispositivo,</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•la loro forzatura può </a:t>
            </a:r>
            <a:r>
              <a:rPr lang="en-US" sz="1800" b="1">
                <a:solidFill>
                  <a:srgbClr val="404040"/>
                </a:solidFill>
                <a:latin typeface="Century Gothic"/>
                <a:ea typeface="Century Gothic"/>
                <a:cs typeface="Century Gothic"/>
                <a:sym typeface="Century Gothic"/>
              </a:rPr>
              <a:t>compromettere</a:t>
            </a:r>
            <a:r>
              <a:rPr lang="en-US" sz="1800">
                <a:solidFill>
                  <a:srgbClr val="404040"/>
                </a:solidFill>
                <a:latin typeface="Century Gothic"/>
                <a:ea typeface="Century Gothic"/>
                <a:cs typeface="Century Gothic"/>
                <a:sym typeface="Century Gothic"/>
              </a:rPr>
              <a:t>irrimediabilmente la </a:t>
            </a:r>
            <a:r>
              <a:rPr lang="en-US" sz="1800" b="1">
                <a:solidFill>
                  <a:srgbClr val="404040"/>
                </a:solidFill>
                <a:latin typeface="Century Gothic"/>
                <a:ea typeface="Century Gothic"/>
                <a:cs typeface="Century Gothic"/>
                <a:sym typeface="Century Gothic"/>
              </a:rPr>
              <a:t>genuinità</a:t>
            </a:r>
            <a:r>
              <a:rPr lang="en-US" sz="1800">
                <a:solidFill>
                  <a:srgbClr val="404040"/>
                </a:solidFill>
                <a:latin typeface="Century Gothic"/>
                <a:ea typeface="Century Gothic"/>
                <a:cs typeface="Century Gothic"/>
                <a:sym typeface="Century Gothic"/>
              </a:rPr>
              <a:t>del dato contenuto e/o il </a:t>
            </a:r>
            <a:r>
              <a:rPr lang="en-US" sz="1800" b="1">
                <a:solidFill>
                  <a:srgbClr val="404040"/>
                </a:solidFill>
                <a:latin typeface="Century Gothic"/>
                <a:ea typeface="Century Gothic"/>
                <a:cs typeface="Century Gothic"/>
                <a:sym typeface="Century Gothic"/>
              </a:rPr>
              <a:t>funzionamento</a:t>
            </a:r>
            <a:r>
              <a:rPr lang="en-US" sz="1800">
                <a:solidFill>
                  <a:srgbClr val="404040"/>
                </a:solidFill>
                <a:latin typeface="Century Gothic"/>
                <a:ea typeface="Century Gothic"/>
                <a:cs typeface="Century Gothic"/>
                <a:sym typeface="Century Gothic"/>
              </a:rPr>
              <a:t>del dispositivo che li contiene.</a:t>
            </a:r>
            <a:endParaRPr/>
          </a:p>
        </p:txBody>
      </p:sp>
    </p:spTree>
    <p:extLst>
      <p:ext uri="{BB962C8B-B14F-4D97-AF65-F5344CB8AC3E}">
        <p14:creationId xmlns:p14="http://schemas.microsoft.com/office/powerpoint/2010/main" val="531142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23"/>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FF0000"/>
              </a:buClr>
              <a:buSzPts val="3600"/>
            </a:pPr>
            <a:r>
              <a:rPr lang="en-US" sz="3600" dirty="0" err="1">
                <a:solidFill>
                  <a:srgbClr val="FF0000"/>
                </a:solidFill>
                <a:latin typeface="Lucida Sans"/>
                <a:ea typeface="Lucida Sans"/>
                <a:cs typeface="Lucida Sans"/>
                <a:sym typeface="Lucida Sans"/>
              </a:rPr>
              <a:t>C</a:t>
            </a:r>
            <a:r>
              <a:rPr lang="en-US" sz="3600" dirty="0" err="1">
                <a:solidFill>
                  <a:srgbClr val="000000"/>
                </a:solidFill>
                <a:latin typeface="Lucida Sans"/>
                <a:ea typeface="Lucida Sans"/>
                <a:cs typeface="Lucida Sans"/>
                <a:sym typeface="Lucida Sans"/>
              </a:rPr>
              <a:t>rittografia</a:t>
            </a:r>
            <a:endParaRPr dirty="0"/>
          </a:p>
        </p:txBody>
      </p:sp>
      <p:sp>
        <p:nvSpPr>
          <p:cNvPr id="915" name="Google Shape;915;p23"/>
          <p:cNvSpPr txBox="1"/>
          <p:nvPr/>
        </p:nvSpPr>
        <p:spPr>
          <a:xfrm>
            <a:off x="3276600" y="1371600"/>
            <a:ext cx="6629400" cy="3416300"/>
          </a:xfrm>
          <a:prstGeom prst="rect">
            <a:avLst/>
          </a:prstGeom>
          <a:noFill/>
          <a:ln>
            <a:noFill/>
          </a:ln>
        </p:spPr>
        <p:txBody>
          <a:bodyPr spcFirstLastPara="1" wrap="square" lIns="91425" tIns="45700" rIns="91425" bIns="45700" anchor="t" anchorCtr="0">
            <a:spAutoFit/>
          </a:bodyPr>
          <a:lstStyle/>
          <a:p>
            <a:pPr>
              <a:buClr>
                <a:schemeClr val="dk1"/>
              </a:buClr>
              <a:buSzPts val="3600"/>
            </a:pPr>
            <a:endParaRPr sz="3600">
              <a:solidFill>
                <a:srgbClr val="000000"/>
              </a:solidFill>
              <a:latin typeface="Lucida Sans"/>
              <a:ea typeface="Lucida Sans"/>
              <a:cs typeface="Lucida Sans"/>
              <a:sym typeface="Lucida Sans"/>
            </a:endParaRPr>
          </a:p>
          <a:p>
            <a:pPr>
              <a:buClr>
                <a:srgbClr val="000000"/>
              </a:buClr>
              <a:buSzPts val="1800"/>
            </a:pPr>
            <a:r>
              <a:rPr lang="en-US">
                <a:solidFill>
                  <a:srgbClr val="000000"/>
                </a:solidFill>
                <a:latin typeface="Lucida Sans"/>
                <a:ea typeface="Lucida Sans"/>
                <a:cs typeface="Lucida Sans"/>
                <a:sym typeface="Lucida Sans"/>
              </a:rPr>
              <a:t>Molti dispositivi end-user (smartphone, laptop, ecc.) e/o le applicazioni (messaggistica, database, ecc.) utilizzano la crittografia per proteggere le informazioni da accessi abusivi.</a:t>
            </a:r>
            <a:endParaRPr/>
          </a:p>
          <a:p>
            <a:pPr>
              <a:buClr>
                <a:srgbClr val="000000"/>
              </a:buClr>
              <a:buSzPts val="1800"/>
            </a:pPr>
            <a:r>
              <a:rPr lang="en-US">
                <a:solidFill>
                  <a:srgbClr val="000000"/>
                </a:solidFill>
                <a:latin typeface="Lucida Sans"/>
                <a:ea typeface="Lucida Sans"/>
                <a:cs typeface="Lucida Sans"/>
                <a:sym typeface="Lucida Sans"/>
              </a:rPr>
              <a:t>Per copiare e analizzare i dispositivi cifrati spesso è necessario accenderli, ciò determina la </a:t>
            </a:r>
            <a:r>
              <a:rPr lang="en-US" b="1">
                <a:solidFill>
                  <a:srgbClr val="000000"/>
                </a:solidFill>
                <a:latin typeface="Lucida Sans"/>
                <a:ea typeface="Lucida Sans"/>
                <a:cs typeface="Lucida Sans"/>
                <a:sym typeface="Lucida Sans"/>
              </a:rPr>
              <a:t>modifica</a:t>
            </a:r>
            <a:r>
              <a:rPr lang="en-US">
                <a:solidFill>
                  <a:srgbClr val="000000"/>
                </a:solidFill>
                <a:latin typeface="Lucida Sans"/>
                <a:ea typeface="Lucida Sans"/>
                <a:cs typeface="Lucida Sans"/>
                <a:sym typeface="Lucida Sans"/>
              </a:rPr>
              <a:t>dello stato iniziale.</a:t>
            </a:r>
            <a:endParaRPr/>
          </a:p>
          <a:p>
            <a:pPr>
              <a:buClr>
                <a:srgbClr val="000000"/>
              </a:buClr>
              <a:buSzPts val="1800"/>
            </a:pPr>
            <a:r>
              <a:rPr lang="en-US">
                <a:solidFill>
                  <a:srgbClr val="000000"/>
                </a:solidFill>
                <a:latin typeface="Lucida Sans"/>
                <a:ea typeface="Lucida Sans"/>
                <a:cs typeface="Lucida Sans"/>
                <a:sym typeface="Lucida Sans"/>
              </a:rPr>
              <a:t>Inoltre, la crittografia non consente il recupero delle informazioni cancellate, perché la cancellazione riguarda anche la chiave con cui l’informazione è stata cifrata.</a:t>
            </a:r>
            <a:endParaRPr/>
          </a:p>
        </p:txBody>
      </p:sp>
    </p:spTree>
    <p:extLst>
      <p:ext uri="{BB962C8B-B14F-4D97-AF65-F5344CB8AC3E}">
        <p14:creationId xmlns:p14="http://schemas.microsoft.com/office/powerpoint/2010/main" val="456845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Tipi di Crittografia</a:t>
            </a:r>
            <a:endParaRPr lang="it-IT" dirty="0"/>
          </a:p>
        </p:txBody>
      </p:sp>
      <p:sp>
        <p:nvSpPr>
          <p:cNvPr id="3" name="Segnaposto contenuto 2"/>
          <p:cNvSpPr>
            <a:spLocks noGrp="1"/>
          </p:cNvSpPr>
          <p:nvPr>
            <p:ph idx="1"/>
          </p:nvPr>
        </p:nvSpPr>
        <p:spPr/>
        <p:txBody>
          <a:bodyPr>
            <a:normAutofit fontScale="92500"/>
          </a:bodyPr>
          <a:lstStyle/>
          <a:p>
            <a:r>
              <a:rPr lang="it-IT" dirty="0" smtClean="0"/>
              <a:t>Simmetrica: </a:t>
            </a:r>
            <a:r>
              <a:rPr lang="it-IT" dirty="0">
                <a:solidFill>
                  <a:srgbClr val="1F1F1F"/>
                </a:solidFill>
                <a:latin typeface="Google Sans"/>
              </a:rPr>
              <a:t>La crittografia simmetrica, anche detta a chiave privata, </a:t>
            </a:r>
            <a:r>
              <a:rPr lang="it-IT" dirty="0">
                <a:solidFill>
                  <a:srgbClr val="040C28"/>
                </a:solidFill>
                <a:latin typeface="Google Sans"/>
              </a:rPr>
              <a:t>permette di cifrare informazioni in chiaro scambiate tra due o più utenti, al fine di renderle inaccessibili a terzi</a:t>
            </a:r>
            <a:r>
              <a:rPr lang="it-IT" dirty="0">
                <a:solidFill>
                  <a:srgbClr val="1F1F1F"/>
                </a:solidFill>
                <a:latin typeface="Google Sans"/>
              </a:rPr>
              <a:t>. A differenza della crittografia asimmetrica, impiega un'unica chiave privata sia nel processo di crittazione che in quello di decrittazione.</a:t>
            </a:r>
            <a:endParaRPr lang="it-IT" dirty="0" smtClean="0"/>
          </a:p>
          <a:p>
            <a:endParaRPr lang="it-IT" dirty="0" smtClean="0"/>
          </a:p>
          <a:p>
            <a:r>
              <a:rPr lang="it-IT" dirty="0" smtClean="0"/>
              <a:t>Asimmetrica: </a:t>
            </a:r>
            <a:r>
              <a:rPr lang="it-IT" dirty="0">
                <a:solidFill>
                  <a:srgbClr val="202122"/>
                </a:solidFill>
                <a:latin typeface="Arial" panose="020B0604020202020204" pitchFamily="34" charset="0"/>
              </a:rPr>
              <a:t>La crittografia asimmetrica evita il problema classico della </a:t>
            </a:r>
            <a:r>
              <a:rPr lang="it-IT" dirty="0">
                <a:solidFill>
                  <a:srgbClr val="0645AD"/>
                </a:solidFill>
                <a:latin typeface="Arial" panose="020B0604020202020204" pitchFamily="34" charset="0"/>
                <a:hlinkClick r:id="rId2" tooltip="Crittografia simmetrica"/>
              </a:rPr>
              <a:t>crittografia simmetrica</a:t>
            </a:r>
            <a:r>
              <a:rPr lang="it-IT" dirty="0">
                <a:solidFill>
                  <a:srgbClr val="202122"/>
                </a:solidFill>
                <a:latin typeface="Arial" panose="020B0604020202020204" pitchFamily="34" charset="0"/>
              </a:rPr>
              <a:t> connesso alla necessità di uno scambio in modo sicuro dell'unica chiave utile alla cifratura/decifratura.</a:t>
            </a:r>
          </a:p>
          <a:p>
            <a:pPr lvl="1"/>
            <a:r>
              <a:rPr lang="it-IT" dirty="0">
                <a:solidFill>
                  <a:srgbClr val="202122"/>
                </a:solidFill>
                <a:latin typeface="Arial" panose="020B0604020202020204" pitchFamily="34" charset="0"/>
              </a:rPr>
              <a:t>Il meccanismo della crittografia asimmetrica si basa invece sulle seguenti assunzioni:</a:t>
            </a:r>
          </a:p>
          <a:p>
            <a:pPr lvl="1">
              <a:buFont typeface="Arial" panose="020B0604020202020204" pitchFamily="34" charset="0"/>
              <a:buChar char="•"/>
            </a:pPr>
            <a:r>
              <a:rPr lang="it-IT" dirty="0">
                <a:solidFill>
                  <a:srgbClr val="202122"/>
                </a:solidFill>
                <a:latin typeface="Arial" panose="020B0604020202020204" pitchFamily="34" charset="0"/>
              </a:rPr>
              <a:t>la chiave privata non è ricavabile dalla chiave pubblica (o almeno non è facilmente ricavabile)</a:t>
            </a:r>
          </a:p>
          <a:p>
            <a:pPr lvl="1">
              <a:buFont typeface="Arial" panose="020B0604020202020204" pitchFamily="34" charset="0"/>
              <a:buChar char="•"/>
            </a:pPr>
            <a:r>
              <a:rPr lang="it-IT" dirty="0">
                <a:solidFill>
                  <a:srgbClr val="202122"/>
                </a:solidFill>
                <a:latin typeface="Arial" panose="020B0604020202020204" pitchFamily="34" charset="0"/>
              </a:rPr>
              <a:t>se con una delle due chiavi si cifra (o codifica) un messaggio, allora quest'ultimo sarà decifrato solo con l'altra.</a:t>
            </a:r>
          </a:p>
          <a:p>
            <a:endParaRPr lang="it-IT" dirty="0"/>
          </a:p>
        </p:txBody>
      </p:sp>
    </p:spTree>
    <p:extLst>
      <p:ext uri="{BB962C8B-B14F-4D97-AF65-F5344CB8AC3E}">
        <p14:creationId xmlns:p14="http://schemas.microsoft.com/office/powerpoint/2010/main" val="3726936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24"/>
          <p:cNvSpPr txBox="1">
            <a:spLocks noGrp="1"/>
          </p:cNvSpPr>
          <p:nvPr>
            <p:ph type="title"/>
          </p:nvPr>
        </p:nvSpPr>
        <p:spPr>
          <a:xfrm>
            <a:off x="3468687" y="623887"/>
            <a:ext cx="6589712" cy="7477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Captatore informatico</a:t>
            </a:r>
            <a:endParaRPr/>
          </a:p>
        </p:txBody>
      </p:sp>
      <p:sp>
        <p:nvSpPr>
          <p:cNvPr id="921" name="Google Shape;921;p24"/>
          <p:cNvSpPr txBox="1">
            <a:spLocks noGrp="1"/>
          </p:cNvSpPr>
          <p:nvPr>
            <p:ph idx="1"/>
          </p:nvPr>
        </p:nvSpPr>
        <p:spPr>
          <a:xfrm>
            <a:off x="3276600" y="12192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Il </a:t>
            </a:r>
            <a:r>
              <a:rPr lang="en-US" sz="1800" dirty="0" err="1">
                <a:solidFill>
                  <a:srgbClr val="404040"/>
                </a:solidFill>
                <a:latin typeface="Century Gothic"/>
                <a:ea typeface="Century Gothic"/>
                <a:cs typeface="Century Gothic"/>
                <a:sym typeface="Century Gothic"/>
              </a:rPr>
              <a:t>captatore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informatico</a:t>
            </a:r>
            <a:r>
              <a:rPr lang="en-US" sz="1800" dirty="0">
                <a:solidFill>
                  <a:srgbClr val="404040"/>
                </a:solidFill>
                <a:latin typeface="Century Gothic"/>
                <a:ea typeface="Century Gothic"/>
                <a:cs typeface="Century Gothic"/>
                <a:sym typeface="Century Gothic"/>
              </a:rPr>
              <a:t> è un malware </a:t>
            </a: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costituisce</a:t>
            </a:r>
            <a:r>
              <a:rPr lang="en-US" sz="1800" dirty="0">
                <a:solidFill>
                  <a:srgbClr val="404040"/>
                </a:solidFill>
                <a:latin typeface="Century Gothic"/>
                <a:ea typeface="Century Gothic"/>
                <a:cs typeface="Century Gothic"/>
                <a:sym typeface="Century Gothic"/>
              </a:rPr>
              <a:t>, per le </a:t>
            </a:r>
            <a:r>
              <a:rPr lang="en-US" sz="1800" dirty="0" err="1">
                <a:solidFill>
                  <a:srgbClr val="404040"/>
                </a:solidFill>
                <a:latin typeface="Century Gothic"/>
                <a:ea typeface="Century Gothic"/>
                <a:cs typeface="Century Gothic"/>
                <a:sym typeface="Century Gothic"/>
              </a:rPr>
              <a:t>forze</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polizia</a:t>
            </a:r>
            <a:r>
              <a:rPr lang="en-US" sz="1800" dirty="0">
                <a:solidFill>
                  <a:srgbClr val="404040"/>
                </a:solidFill>
                <a:latin typeface="Century Gothic"/>
                <a:ea typeface="Century Gothic"/>
                <a:cs typeface="Century Gothic"/>
                <a:sym typeface="Century Gothic"/>
              </a:rPr>
              <a:t> e per la </a:t>
            </a:r>
            <a:r>
              <a:rPr lang="en-US" sz="1800" dirty="0" err="1">
                <a:solidFill>
                  <a:srgbClr val="404040"/>
                </a:solidFill>
                <a:latin typeface="Century Gothic"/>
                <a:ea typeface="Century Gothic"/>
                <a:cs typeface="Century Gothic"/>
                <a:sym typeface="Century Gothic"/>
              </a:rPr>
              <a:t>magistratura</a:t>
            </a:r>
            <a:r>
              <a:rPr lang="en-US" sz="1800" dirty="0">
                <a:solidFill>
                  <a:srgbClr val="404040"/>
                </a:solidFill>
                <a:latin typeface="Century Gothic"/>
                <a:ea typeface="Century Gothic"/>
                <a:cs typeface="Century Gothic"/>
                <a:sym typeface="Century Gothic"/>
              </a:rPr>
              <a:t> (   ), </a:t>
            </a:r>
            <a:r>
              <a:rPr lang="en-US" sz="1800" dirty="0" err="1">
                <a:solidFill>
                  <a:srgbClr val="404040"/>
                </a:solidFill>
                <a:latin typeface="Century Gothic"/>
                <a:ea typeface="Century Gothic"/>
                <a:cs typeface="Century Gothic"/>
                <a:sym typeface="Century Gothic"/>
              </a:rPr>
              <a:t>uno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strumento</a:t>
            </a:r>
            <a:r>
              <a:rPr lang="en-US" sz="1800" dirty="0">
                <a:solidFill>
                  <a:srgbClr val="404040"/>
                </a:solidFill>
                <a:latin typeface="Century Gothic"/>
                <a:ea typeface="Century Gothic"/>
                <a:cs typeface="Century Gothic"/>
                <a:sym typeface="Century Gothic"/>
              </a:rPr>
              <a:t> in </a:t>
            </a:r>
            <a:r>
              <a:rPr lang="en-US" sz="1800" dirty="0" err="1">
                <a:solidFill>
                  <a:srgbClr val="404040"/>
                </a:solidFill>
                <a:latin typeface="Century Gothic"/>
                <a:ea typeface="Century Gothic"/>
                <a:cs typeface="Century Gothic"/>
                <a:sym typeface="Century Gothic"/>
              </a:rPr>
              <a:t>grado</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bypassare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sistemi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cifratura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sistemi</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app. </a:t>
            </a:r>
            <a:endParaRPr dirty="0"/>
          </a:p>
          <a:p>
            <a:pPr marL="342900" indent="-342900">
              <a:lnSpc>
                <a:spcPct val="100000"/>
              </a:lnSpc>
              <a:buClr>
                <a:schemeClr val="accent1"/>
              </a:buClr>
              <a:buSzPts val="1800"/>
              <a:buFont typeface="Noto Sans Symbols"/>
              <a:buChar char="🠶"/>
            </a:pPr>
            <a:r>
              <a:rPr lang="en-US" sz="1800" b="1" dirty="0" err="1">
                <a:solidFill>
                  <a:srgbClr val="404040"/>
                </a:solidFill>
                <a:latin typeface="Century Gothic"/>
                <a:ea typeface="Century Gothic"/>
                <a:cs typeface="Century Gothic"/>
                <a:sym typeface="Century Gothic"/>
              </a:rPr>
              <a:t>Sono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sistemi</a:t>
            </a:r>
            <a:r>
              <a:rPr lang="en-US" sz="1800" b="1" dirty="0">
                <a:solidFill>
                  <a:srgbClr val="404040"/>
                </a:solidFill>
                <a:latin typeface="Century Gothic"/>
                <a:ea typeface="Century Gothic"/>
                <a:cs typeface="Century Gothic"/>
                <a:sym typeface="Century Gothic"/>
              </a:rPr>
              <a:t> in </a:t>
            </a:r>
            <a:r>
              <a:rPr lang="en-US" sz="1800" b="1" dirty="0" err="1">
                <a:solidFill>
                  <a:srgbClr val="404040"/>
                </a:solidFill>
                <a:latin typeface="Century Gothic"/>
                <a:ea typeface="Century Gothic"/>
                <a:cs typeface="Century Gothic"/>
                <a:sym typeface="Century Gothic"/>
              </a:rPr>
              <a:t>grado</a:t>
            </a:r>
            <a:r>
              <a:rPr lang="en-US" sz="1800" b="1" dirty="0">
                <a:solidFill>
                  <a:srgbClr val="404040"/>
                </a:solidFill>
                <a:latin typeface="Century Gothic"/>
                <a:ea typeface="Century Gothic"/>
                <a:cs typeface="Century Gothic"/>
                <a:sym typeface="Century Gothic"/>
              </a:rPr>
              <a:t> di </a:t>
            </a:r>
            <a:r>
              <a:rPr lang="en-US" sz="1800" b="1" dirty="0" err="1">
                <a:solidFill>
                  <a:srgbClr val="404040"/>
                </a:solidFill>
                <a:latin typeface="Century Gothic"/>
                <a:ea typeface="Century Gothic"/>
                <a:cs typeface="Century Gothic"/>
                <a:sym typeface="Century Gothic"/>
              </a:rPr>
              <a:t>acquisire</a:t>
            </a:r>
            <a:r>
              <a:rPr lang="en-US" sz="1800" b="1" dirty="0">
                <a:solidFill>
                  <a:srgbClr val="404040"/>
                </a:solidFill>
                <a:latin typeface="Century Gothic"/>
                <a:ea typeface="Century Gothic"/>
                <a:cs typeface="Century Gothic"/>
                <a:sym typeface="Century Gothic"/>
              </a:rPr>
              <a:t> e/o </a:t>
            </a:r>
            <a:r>
              <a:rPr lang="en-US" sz="1800" b="1" dirty="0" err="1">
                <a:solidFill>
                  <a:srgbClr val="404040"/>
                </a:solidFill>
                <a:latin typeface="Century Gothic"/>
                <a:ea typeface="Century Gothic"/>
                <a:cs typeface="Century Gothic"/>
                <a:sym typeface="Century Gothic"/>
              </a:rPr>
              <a:t>intercettare</a:t>
            </a:r>
            <a:r>
              <a:rPr lang="en-US" sz="1800" b="1" dirty="0">
                <a:solidFill>
                  <a:srgbClr val="404040"/>
                </a:solidFill>
                <a:latin typeface="Century Gothic"/>
                <a:ea typeface="Century Gothic"/>
                <a:cs typeface="Century Gothic"/>
                <a:sym typeface="Century Gothic"/>
              </a:rPr>
              <a:t> le </a:t>
            </a:r>
            <a:r>
              <a:rPr lang="en-US" sz="1800" b="1" dirty="0" err="1">
                <a:solidFill>
                  <a:srgbClr val="404040"/>
                </a:solidFill>
                <a:latin typeface="Century Gothic"/>
                <a:ea typeface="Century Gothic"/>
                <a:cs typeface="Century Gothic"/>
                <a:sym typeface="Century Gothic"/>
              </a:rPr>
              <a:t>informazioni</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direttamente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sul</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dispositivo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acceso</a:t>
            </a:r>
            <a:r>
              <a:rPr lang="en-US" sz="1800" b="1" dirty="0">
                <a:solidFill>
                  <a:srgbClr val="404040"/>
                </a:solidFill>
                <a:latin typeface="Century Gothic"/>
                <a:ea typeface="Century Gothic"/>
                <a:cs typeface="Century Gothic"/>
                <a:sym typeface="Century Gothic"/>
              </a:rPr>
              <a:t> e in </a:t>
            </a:r>
            <a:r>
              <a:rPr lang="en-US" sz="1800" b="1" dirty="0" err="1">
                <a:solidFill>
                  <a:srgbClr val="404040"/>
                </a:solidFill>
                <a:latin typeface="Century Gothic"/>
                <a:ea typeface="Century Gothic"/>
                <a:cs typeface="Century Gothic"/>
                <a:sym typeface="Century Gothic"/>
              </a:rPr>
              <a:t>maniera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silente</a:t>
            </a:r>
            <a:r>
              <a:rPr lang="en-US" sz="1800" dirty="0">
                <a:solidFill>
                  <a:srgbClr val="404040"/>
                </a:solidFill>
                <a:latin typeface="Century Gothic"/>
                <a:ea typeface="Century Gothic"/>
                <a:cs typeface="Century Gothic"/>
                <a:sym typeface="Century Gothic"/>
              </a:rPr>
              <a:t>.</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Esso </a:t>
            </a:r>
            <a:r>
              <a:rPr lang="en-US" sz="1800" dirty="0" err="1">
                <a:solidFill>
                  <a:srgbClr val="404040"/>
                </a:solidFill>
                <a:latin typeface="Century Gothic"/>
                <a:ea typeface="Century Gothic"/>
                <a:cs typeface="Century Gothic"/>
                <a:sym typeface="Century Gothic"/>
              </a:rPr>
              <a:t>viene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inoculato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negli</a:t>
            </a:r>
            <a:r>
              <a:rPr lang="en-US" sz="1800" dirty="0">
                <a:solidFill>
                  <a:srgbClr val="404040"/>
                </a:solidFill>
                <a:latin typeface="Century Gothic"/>
                <a:ea typeface="Century Gothic"/>
                <a:cs typeface="Century Gothic"/>
                <a:sym typeface="Century Gothic"/>
              </a:rPr>
              <a:t> smartphone e </a:t>
            </a:r>
            <a:r>
              <a:rPr lang="en-US" sz="1800" dirty="0" err="1">
                <a:solidFill>
                  <a:srgbClr val="404040"/>
                </a:solidFill>
                <a:latin typeface="Century Gothic"/>
                <a:ea typeface="Century Gothic"/>
                <a:cs typeface="Century Gothic"/>
                <a:sym typeface="Century Gothic"/>
              </a:rPr>
              <a:t>nei</a:t>
            </a:r>
            <a:r>
              <a:rPr lang="en-US" sz="1800" dirty="0">
                <a:solidFill>
                  <a:srgbClr val="404040"/>
                </a:solidFill>
                <a:latin typeface="Century Gothic"/>
                <a:ea typeface="Century Gothic"/>
                <a:cs typeface="Century Gothic"/>
                <a:sym typeface="Century Gothic"/>
              </a:rPr>
              <a:t> personal computer e, in base </a:t>
            </a:r>
            <a:r>
              <a:rPr lang="en-US" sz="1800" dirty="0" err="1">
                <a:solidFill>
                  <a:srgbClr val="404040"/>
                </a:solidFill>
                <a:latin typeface="Century Gothic"/>
                <a:ea typeface="Century Gothic"/>
                <a:cs typeface="Century Gothic"/>
                <a:sym typeface="Century Gothic"/>
              </a:rPr>
              <a:t>alle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norme</a:t>
            </a:r>
            <a:r>
              <a:rPr lang="en-US" sz="1800" dirty="0">
                <a:solidFill>
                  <a:srgbClr val="404040"/>
                </a:solidFill>
                <a:latin typeface="Century Gothic"/>
                <a:ea typeface="Century Gothic"/>
                <a:cs typeface="Century Gothic"/>
                <a:sym typeface="Century Gothic"/>
              </a:rPr>
              <a:t> in </a:t>
            </a:r>
            <a:r>
              <a:rPr lang="en-US" sz="1800" dirty="0" err="1">
                <a:solidFill>
                  <a:srgbClr val="404040"/>
                </a:solidFill>
                <a:latin typeface="Century Gothic"/>
                <a:ea typeface="Century Gothic"/>
                <a:cs typeface="Century Gothic"/>
                <a:sym typeface="Century Gothic"/>
              </a:rPr>
              <a:t>vigore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può</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attivare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microfono</a:t>
            </a:r>
            <a:r>
              <a:rPr lang="en-US" sz="1800" dirty="0">
                <a:solidFill>
                  <a:srgbClr val="404040"/>
                </a:solidFill>
                <a:latin typeface="Century Gothic"/>
                <a:ea typeface="Century Gothic"/>
                <a:cs typeface="Century Gothic"/>
                <a:sym typeface="Century Gothic"/>
              </a:rPr>
              <a:t> per </a:t>
            </a:r>
            <a:r>
              <a:rPr lang="en-US" sz="1800" dirty="0" err="1">
                <a:solidFill>
                  <a:srgbClr val="404040"/>
                </a:solidFill>
                <a:latin typeface="Century Gothic"/>
                <a:ea typeface="Century Gothic"/>
                <a:cs typeface="Century Gothic"/>
                <a:sym typeface="Century Gothic"/>
              </a:rPr>
              <a:t>ascoltare</a:t>
            </a:r>
            <a:r>
              <a:rPr lang="en-US" sz="1800" dirty="0">
                <a:solidFill>
                  <a:srgbClr val="404040"/>
                </a:solidFill>
                <a:latin typeface="Century Gothic"/>
                <a:ea typeface="Century Gothic"/>
                <a:cs typeface="Century Gothic"/>
                <a:sym typeface="Century Gothic"/>
              </a:rPr>
              <a:t> le </a:t>
            </a:r>
            <a:r>
              <a:rPr lang="en-US" sz="1800" dirty="0" err="1">
                <a:solidFill>
                  <a:srgbClr val="404040"/>
                </a:solidFill>
                <a:latin typeface="Century Gothic"/>
                <a:ea typeface="Century Gothic"/>
                <a:cs typeface="Century Gothic"/>
                <a:sym typeface="Century Gothic"/>
              </a:rPr>
              <a:t>conversazioni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geolocalizzare</a:t>
            </a:r>
            <a:r>
              <a:rPr lang="en-US" sz="1800" dirty="0">
                <a:solidFill>
                  <a:srgbClr val="404040"/>
                </a:solidFill>
                <a:latin typeface="Century Gothic"/>
                <a:ea typeface="Century Gothic"/>
                <a:cs typeface="Century Gothic"/>
                <a:sym typeface="Century Gothic"/>
              </a:rPr>
              <a:t> lo smartphone, </a:t>
            </a:r>
            <a:r>
              <a:rPr lang="en-US" sz="1800" dirty="0" err="1">
                <a:solidFill>
                  <a:srgbClr val="404040"/>
                </a:solidFill>
                <a:latin typeface="Century Gothic"/>
                <a:ea typeface="Century Gothic"/>
                <a:cs typeface="Century Gothic"/>
                <a:sym typeface="Century Gothic"/>
              </a:rPr>
              <a:t>attivare</a:t>
            </a:r>
            <a:r>
              <a:rPr lang="en-US" sz="1800" dirty="0">
                <a:solidFill>
                  <a:srgbClr val="404040"/>
                </a:solidFill>
                <a:latin typeface="Century Gothic"/>
                <a:ea typeface="Century Gothic"/>
                <a:cs typeface="Century Gothic"/>
                <a:sym typeface="Century Gothic"/>
              </a:rPr>
              <a:t> la </a:t>
            </a:r>
            <a:r>
              <a:rPr lang="en-US" sz="1800" dirty="0" err="1">
                <a:solidFill>
                  <a:srgbClr val="404040"/>
                </a:solidFill>
                <a:latin typeface="Century Gothic"/>
                <a:ea typeface="Century Gothic"/>
                <a:cs typeface="Century Gothic"/>
                <a:sym typeface="Century Gothic"/>
              </a:rPr>
              <a:t>telecamera</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scattare</a:t>
            </a:r>
            <a:r>
              <a:rPr lang="en-US" sz="1800" dirty="0">
                <a:solidFill>
                  <a:srgbClr val="404040"/>
                </a:solidFill>
                <a:latin typeface="Century Gothic"/>
                <a:ea typeface="Century Gothic"/>
                <a:cs typeface="Century Gothic"/>
                <a:sym typeface="Century Gothic"/>
              </a:rPr>
              <a:t> le </a:t>
            </a:r>
            <a:r>
              <a:rPr lang="en-US" sz="1800" dirty="0" err="1">
                <a:solidFill>
                  <a:srgbClr val="404040"/>
                </a:solidFill>
                <a:latin typeface="Century Gothic"/>
                <a:ea typeface="Century Gothic"/>
                <a:cs typeface="Century Gothic"/>
                <a:sym typeface="Century Gothic"/>
              </a:rPr>
              <a:t>foto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leggere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contenuto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memoria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all’insaputa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dell’indagato</a:t>
            </a:r>
            <a:r>
              <a:rPr lang="en-US" sz="1800" dirty="0">
                <a:solidFill>
                  <a:srgbClr val="404040"/>
                </a:solidFill>
                <a:latin typeface="Century Gothic"/>
                <a:ea typeface="Century Gothic"/>
                <a:cs typeface="Century Gothic"/>
                <a:sym typeface="Century Gothic"/>
              </a:rPr>
              <a:t> (   ). </a:t>
            </a:r>
            <a:endParaRPr dirty="0"/>
          </a:p>
          <a:p>
            <a:pPr marL="342900" indent="-342900">
              <a:lnSpc>
                <a:spcPct val="100000"/>
              </a:lnSpc>
              <a:buClr>
                <a:schemeClr val="accent1"/>
              </a:buClr>
              <a:buSzPts val="1800"/>
              <a:buFont typeface="Noto Sans Symbols"/>
              <a:buChar char="🠶"/>
            </a:pPr>
            <a:r>
              <a:rPr lang="en-US" sz="1800" dirty="0" err="1">
                <a:solidFill>
                  <a:srgbClr val="404040"/>
                </a:solidFill>
                <a:latin typeface="Century Gothic"/>
                <a:ea typeface="Century Gothic"/>
                <a:cs typeface="Century Gothic"/>
                <a:sym typeface="Century Gothic"/>
              </a:rPr>
              <a:t>L’installazione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avviene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attraverso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l’uso</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tecniche</a:t>
            </a:r>
            <a:r>
              <a:rPr lang="en-US" sz="1800" dirty="0">
                <a:solidFill>
                  <a:srgbClr val="404040"/>
                </a:solidFill>
                <a:latin typeface="Century Gothic"/>
                <a:ea typeface="Century Gothic"/>
                <a:cs typeface="Century Gothic"/>
                <a:sym typeface="Century Gothic"/>
              </a:rPr>
              <a:t> di hacking, per </a:t>
            </a:r>
            <a:r>
              <a:rPr lang="en-US" sz="1800" dirty="0" err="1">
                <a:solidFill>
                  <a:srgbClr val="404040"/>
                </a:solidFill>
                <a:latin typeface="Century Gothic"/>
                <a:ea typeface="Century Gothic"/>
                <a:cs typeface="Century Gothic"/>
                <a:sym typeface="Century Gothic"/>
              </a:rPr>
              <a:t>esempio</a:t>
            </a:r>
            <a:r>
              <a:rPr lang="en-US" sz="1800" dirty="0">
                <a:solidFill>
                  <a:srgbClr val="404040"/>
                </a:solidFill>
                <a:latin typeface="Century Gothic"/>
                <a:ea typeface="Century Gothic"/>
                <a:cs typeface="Century Gothic"/>
                <a:sym typeface="Century Gothic"/>
              </a:rPr>
              <a:t>:</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Invio</a:t>
            </a:r>
            <a:r>
              <a:rPr lang="en-US" sz="1800" dirty="0">
                <a:solidFill>
                  <a:srgbClr val="404040"/>
                </a:solidFill>
                <a:latin typeface="Century Gothic"/>
                <a:ea typeface="Century Gothic"/>
                <a:cs typeface="Century Gothic"/>
                <a:sym typeface="Century Gothic"/>
              </a:rPr>
              <a:t> per email o </a:t>
            </a:r>
            <a:r>
              <a:rPr lang="en-US" sz="1800" dirty="0" err="1">
                <a:solidFill>
                  <a:srgbClr val="404040"/>
                </a:solidFill>
                <a:latin typeface="Century Gothic"/>
                <a:ea typeface="Century Gothic"/>
                <a:cs typeface="Century Gothic"/>
                <a:sym typeface="Century Gothic"/>
              </a:rPr>
              <a:t>messaggio</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Installazione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tramite</a:t>
            </a:r>
            <a:r>
              <a:rPr lang="en-US" sz="1800" dirty="0">
                <a:solidFill>
                  <a:srgbClr val="404040"/>
                </a:solidFill>
                <a:latin typeface="Century Gothic"/>
                <a:ea typeface="Century Gothic"/>
                <a:cs typeface="Century Gothic"/>
                <a:sym typeface="Century Gothic"/>
              </a:rPr>
              <a:t> download o aggiornamenti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Tecniche</a:t>
            </a:r>
            <a:r>
              <a:rPr lang="en-US" sz="1800" dirty="0">
                <a:solidFill>
                  <a:srgbClr val="404040"/>
                </a:solidFill>
                <a:latin typeface="Century Gothic"/>
                <a:ea typeface="Century Gothic"/>
                <a:cs typeface="Century Gothic"/>
                <a:sym typeface="Century Gothic"/>
              </a:rPr>
              <a:t> di social engineering</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25484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25"/>
          <p:cNvSpPr txBox="1">
            <a:spLocks noGrp="1"/>
          </p:cNvSpPr>
          <p:nvPr>
            <p:ph type="title"/>
          </p:nvPr>
        </p:nvSpPr>
        <p:spPr>
          <a:xfrm>
            <a:off x="3500437" y="152400"/>
            <a:ext cx="6589712" cy="6715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Captatore informatico</a:t>
            </a:r>
            <a:endParaRPr/>
          </a:p>
        </p:txBody>
      </p:sp>
      <p:sp>
        <p:nvSpPr>
          <p:cNvPr id="927" name="Google Shape;927;p25"/>
          <p:cNvSpPr txBox="1">
            <a:spLocks noGrp="1"/>
          </p:cNvSpPr>
          <p:nvPr>
            <p:ph idx="1"/>
          </p:nvPr>
        </p:nvSpPr>
        <p:spPr>
          <a:xfrm>
            <a:off x="3277611" y="823912"/>
            <a:ext cx="6592887" cy="337820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dirty="0" err="1">
                <a:solidFill>
                  <a:srgbClr val="404040"/>
                </a:solidFill>
                <a:latin typeface="Century Gothic"/>
                <a:ea typeface="Century Gothic"/>
                <a:cs typeface="Century Gothic"/>
                <a:sym typeface="Century Gothic"/>
              </a:rPr>
              <a:t>Dopo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l’installazione</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captatore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l’apparato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ospite</a:t>
            </a:r>
            <a:r>
              <a:rPr lang="en-US" sz="1800" dirty="0">
                <a:solidFill>
                  <a:srgbClr val="404040"/>
                </a:solidFill>
                <a:latin typeface="Century Gothic"/>
                <a:ea typeface="Century Gothic"/>
                <a:cs typeface="Century Gothic"/>
                <a:sym typeface="Century Gothic"/>
              </a:rPr>
              <a:t> è:</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b="1" dirty="0" err="1">
                <a:solidFill>
                  <a:srgbClr val="404040"/>
                </a:solidFill>
                <a:latin typeface="Century Gothic"/>
                <a:ea typeface="Century Gothic"/>
                <a:cs typeface="Century Gothic"/>
                <a:sym typeface="Century Gothic"/>
              </a:rPr>
              <a:t>Alterato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perché</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subisce</a:t>
            </a:r>
            <a:r>
              <a:rPr lang="en-US" sz="1800" dirty="0">
                <a:solidFill>
                  <a:srgbClr val="404040"/>
                </a:solidFill>
                <a:latin typeface="Century Gothic"/>
                <a:ea typeface="Century Gothic"/>
                <a:cs typeface="Century Gothic"/>
                <a:sym typeface="Century Gothic"/>
              </a:rPr>
              <a:t> un aggiornamento e non </a:t>
            </a:r>
            <a:r>
              <a:rPr lang="en-US" sz="1800" dirty="0" err="1">
                <a:solidFill>
                  <a:srgbClr val="404040"/>
                </a:solidFill>
                <a:latin typeface="Century Gothic"/>
                <a:ea typeface="Century Gothic"/>
                <a:cs typeface="Century Gothic"/>
                <a:sym typeface="Century Gothic"/>
              </a:rPr>
              <a:t>può</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essere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ripristinato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allo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stato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iniziale</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b="1" dirty="0" err="1">
                <a:solidFill>
                  <a:srgbClr val="404040"/>
                </a:solidFill>
                <a:latin typeface="Century Gothic"/>
                <a:ea typeface="Century Gothic"/>
                <a:cs typeface="Century Gothic"/>
                <a:sym typeface="Century Gothic"/>
              </a:rPr>
              <a:t>Vulnerabile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perché</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captatore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abbassa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sistemi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sicurezza</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dispositivo</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blocca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gli</a:t>
            </a:r>
            <a:r>
              <a:rPr lang="en-US" sz="1800" dirty="0">
                <a:solidFill>
                  <a:srgbClr val="404040"/>
                </a:solidFill>
                <a:latin typeface="Century Gothic"/>
                <a:ea typeface="Century Gothic"/>
                <a:cs typeface="Century Gothic"/>
                <a:sym typeface="Century Gothic"/>
              </a:rPr>
              <a:t> aggiornamenti di </a:t>
            </a:r>
            <a:r>
              <a:rPr lang="en-US" sz="1800" dirty="0" err="1">
                <a:solidFill>
                  <a:srgbClr val="404040"/>
                </a:solidFill>
                <a:latin typeface="Century Gothic"/>
                <a:ea typeface="Century Gothic"/>
                <a:cs typeface="Century Gothic"/>
                <a:sym typeface="Century Gothic"/>
              </a:rPr>
              <a:t>sicurezza</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b="1" dirty="0" err="1">
                <a:solidFill>
                  <a:srgbClr val="404040"/>
                </a:solidFill>
                <a:latin typeface="Century Gothic"/>
                <a:ea typeface="Century Gothic"/>
                <a:cs typeface="Century Gothic"/>
                <a:sym typeface="Century Gothic"/>
              </a:rPr>
              <a:t>Compromesso</a:t>
            </a:r>
            <a:r>
              <a:rPr lang="en-US" sz="1800" dirty="0">
                <a:solidFill>
                  <a:srgbClr val="404040"/>
                </a:solidFill>
                <a:latin typeface="Century Gothic"/>
                <a:ea typeface="Century Gothic"/>
                <a:cs typeface="Century Gothic"/>
                <a:sym typeface="Century Gothic"/>
              </a:rPr>
              <a:t>, non è facile </a:t>
            </a:r>
            <a:r>
              <a:rPr lang="en-US" sz="1800" dirty="0" err="1">
                <a:solidFill>
                  <a:srgbClr val="404040"/>
                </a:solidFill>
                <a:latin typeface="Century Gothic"/>
                <a:ea typeface="Century Gothic"/>
                <a:cs typeface="Century Gothic"/>
                <a:sym typeface="Century Gothic"/>
              </a:rPr>
              <a:t>rimuovere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captatore</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può</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essere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riutilizzato</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Il </a:t>
            </a:r>
            <a:r>
              <a:rPr lang="en-US" sz="1800" dirty="0" err="1">
                <a:solidFill>
                  <a:srgbClr val="404040"/>
                </a:solidFill>
                <a:latin typeface="Century Gothic"/>
                <a:ea typeface="Century Gothic"/>
                <a:cs typeface="Century Gothic"/>
                <a:sym typeface="Century Gothic"/>
              </a:rPr>
              <a:t>captatore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viene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inoculato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all’interno</a:t>
            </a:r>
            <a:r>
              <a:rPr lang="en-US" sz="1800" dirty="0">
                <a:solidFill>
                  <a:srgbClr val="404040"/>
                </a:solidFill>
                <a:latin typeface="Century Gothic"/>
                <a:ea typeface="Century Gothic"/>
                <a:cs typeface="Century Gothic"/>
                <a:sym typeface="Century Gothic"/>
              </a:rPr>
              <a:t> del Target </a:t>
            </a:r>
            <a:r>
              <a:rPr lang="en-US" sz="1800" dirty="0" err="1">
                <a:solidFill>
                  <a:srgbClr val="404040"/>
                </a:solidFill>
                <a:latin typeface="Century Gothic"/>
                <a:ea typeface="Century Gothic"/>
                <a:cs typeface="Century Gothic"/>
                <a:sym typeface="Century Gothic"/>
              </a:rPr>
              <a:t>attraverso</a:t>
            </a:r>
            <a:r>
              <a:rPr lang="en-US" sz="1800" dirty="0">
                <a:solidFill>
                  <a:srgbClr val="404040"/>
                </a:solidFill>
                <a:latin typeface="Century Gothic"/>
                <a:ea typeface="Century Gothic"/>
                <a:cs typeface="Century Gothic"/>
                <a:sym typeface="Century Gothic"/>
              </a:rPr>
              <a:t> un exploit </a:t>
            </a:r>
            <a:r>
              <a:rPr lang="en-US" sz="1800" dirty="0" err="1">
                <a:solidFill>
                  <a:srgbClr val="404040"/>
                </a:solidFill>
                <a:latin typeface="Century Gothic"/>
                <a:ea typeface="Century Gothic"/>
                <a:cs typeface="Century Gothic"/>
                <a:sym typeface="Century Gothic"/>
              </a:rPr>
              <a:t>eseguito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sul</a:t>
            </a:r>
            <a:r>
              <a:rPr lang="en-US" sz="1800" dirty="0">
                <a:solidFill>
                  <a:srgbClr val="404040"/>
                </a:solidFill>
                <a:latin typeface="Century Gothic"/>
                <a:ea typeface="Century Gothic"/>
                <a:cs typeface="Century Gothic"/>
                <a:sym typeface="Century Gothic"/>
              </a:rPr>
              <a:t> Target (bug di </a:t>
            </a:r>
            <a:r>
              <a:rPr lang="en-US" sz="1800" dirty="0" err="1">
                <a:solidFill>
                  <a:srgbClr val="404040"/>
                </a:solidFill>
                <a:latin typeface="Century Gothic"/>
                <a:ea typeface="Century Gothic"/>
                <a:cs typeface="Century Gothic"/>
                <a:sym typeface="Century Gothic"/>
              </a:rPr>
              <a:t>sistema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inoltro</a:t>
            </a:r>
            <a:r>
              <a:rPr lang="en-US" sz="1800" dirty="0">
                <a:solidFill>
                  <a:srgbClr val="404040"/>
                </a:solidFill>
                <a:latin typeface="Century Gothic"/>
                <a:ea typeface="Century Gothic"/>
                <a:cs typeface="Century Gothic"/>
                <a:sym typeface="Century Gothic"/>
              </a:rPr>
              <a:t>, upload, social engineering).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Il </a:t>
            </a:r>
            <a:r>
              <a:rPr lang="en-US" sz="1800" dirty="0" err="1">
                <a:solidFill>
                  <a:srgbClr val="404040"/>
                </a:solidFill>
                <a:latin typeface="Century Gothic"/>
                <a:ea typeface="Century Gothic"/>
                <a:cs typeface="Century Gothic"/>
                <a:sym typeface="Century Gothic"/>
              </a:rPr>
              <a:t>captatore</a:t>
            </a:r>
            <a:r>
              <a:rPr lang="en-US" sz="1800" dirty="0">
                <a:solidFill>
                  <a:srgbClr val="404040"/>
                </a:solidFill>
                <a:latin typeface="Century Gothic"/>
                <a:ea typeface="Century Gothic"/>
                <a:cs typeface="Century Gothic"/>
                <a:sym typeface="Century Gothic"/>
              </a:rPr>
              <a:t> è </a:t>
            </a:r>
            <a:r>
              <a:rPr lang="en-US" sz="1800" dirty="0" err="1">
                <a:solidFill>
                  <a:srgbClr val="404040"/>
                </a:solidFill>
                <a:latin typeface="Century Gothic"/>
                <a:ea typeface="Century Gothic"/>
                <a:cs typeface="Century Gothic"/>
                <a:sym typeface="Century Gothic"/>
              </a:rPr>
              <a:t>gestito</a:t>
            </a:r>
            <a:r>
              <a:rPr lang="en-US" sz="1800" dirty="0">
                <a:solidFill>
                  <a:srgbClr val="404040"/>
                </a:solidFill>
                <a:latin typeface="Century Gothic"/>
                <a:ea typeface="Century Gothic"/>
                <a:cs typeface="Century Gothic"/>
                <a:sym typeface="Century Gothic"/>
              </a:rPr>
              <a:t> da un </a:t>
            </a:r>
            <a:r>
              <a:rPr lang="en-US" sz="1800" dirty="0" err="1">
                <a:solidFill>
                  <a:srgbClr val="404040"/>
                </a:solidFill>
                <a:latin typeface="Century Gothic"/>
                <a:ea typeface="Century Gothic"/>
                <a:cs typeface="Century Gothic"/>
                <a:sym typeface="Century Gothic"/>
              </a:rPr>
              <a:t>Comand</a:t>
            </a:r>
            <a:r>
              <a:rPr lang="en-US" sz="1800" dirty="0">
                <a:solidFill>
                  <a:srgbClr val="404040"/>
                </a:solidFill>
                <a:latin typeface="Century Gothic"/>
                <a:ea typeface="Century Gothic"/>
                <a:cs typeface="Century Gothic"/>
                <a:sym typeface="Century Gothic"/>
              </a:rPr>
              <a:t> &amp; Control da cui </a:t>
            </a:r>
            <a:r>
              <a:rPr lang="en-US" sz="1800" dirty="0" err="1">
                <a:solidFill>
                  <a:srgbClr val="404040"/>
                </a:solidFill>
                <a:latin typeface="Century Gothic"/>
                <a:ea typeface="Century Gothic"/>
                <a:cs typeface="Century Gothic"/>
                <a:sym typeface="Century Gothic"/>
              </a:rPr>
              <a:t>riceve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comandi</a:t>
            </a:r>
            <a:r>
              <a:rPr lang="en-US" sz="1800" dirty="0">
                <a:solidFill>
                  <a:srgbClr val="404040"/>
                </a:solidFill>
                <a:latin typeface="Century Gothic"/>
                <a:ea typeface="Century Gothic"/>
                <a:cs typeface="Century Gothic"/>
                <a:sym typeface="Century Gothic"/>
              </a:rPr>
              <a:t>.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Le </a:t>
            </a:r>
            <a:r>
              <a:rPr lang="en-US" sz="1800" dirty="0" err="1">
                <a:solidFill>
                  <a:srgbClr val="404040"/>
                </a:solidFill>
                <a:latin typeface="Century Gothic"/>
                <a:ea typeface="Century Gothic"/>
                <a:cs typeface="Century Gothic"/>
                <a:sym typeface="Century Gothic"/>
              </a:rPr>
              <a:t>informazioni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sono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catturate</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inoltrate</a:t>
            </a:r>
            <a:r>
              <a:rPr lang="en-US" sz="1800" dirty="0">
                <a:solidFill>
                  <a:srgbClr val="404040"/>
                </a:solidFill>
                <a:latin typeface="Century Gothic"/>
                <a:ea typeface="Century Gothic"/>
                <a:cs typeface="Century Gothic"/>
                <a:sym typeface="Century Gothic"/>
              </a:rPr>
              <a:t> al server </a:t>
            </a:r>
            <a:r>
              <a:rPr lang="en-US" sz="1800" dirty="0" err="1">
                <a:solidFill>
                  <a:srgbClr val="404040"/>
                </a:solidFill>
                <a:latin typeface="Century Gothic"/>
                <a:ea typeface="Century Gothic"/>
                <a:cs typeface="Century Gothic"/>
                <a:sym typeface="Century Gothic"/>
              </a:rPr>
              <a:t>della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Procura</a:t>
            </a:r>
            <a:r>
              <a:rPr lang="en-US" sz="1800" dirty="0">
                <a:solidFill>
                  <a:srgbClr val="404040"/>
                </a:solidFill>
                <a:latin typeface="Century Gothic"/>
                <a:ea typeface="Century Gothic"/>
                <a:cs typeface="Century Gothic"/>
                <a:sym typeface="Century Gothic"/>
              </a:rPr>
              <a:t> (   )</a:t>
            </a:r>
            <a:endParaRPr dirty="0"/>
          </a:p>
          <a:p>
            <a:pPr marL="342900" indent="-342900">
              <a:lnSpc>
                <a:spcPct val="100000"/>
              </a:lnSpc>
              <a:buClr>
                <a:schemeClr val="accent1"/>
              </a:buClr>
              <a:buSzPts val="1800"/>
              <a:buFont typeface="Noto Sans Symbols"/>
              <a:buChar char="🠶"/>
            </a:pPr>
            <a:r>
              <a:rPr lang="en-US" sz="1800" b="1" dirty="0">
                <a:solidFill>
                  <a:srgbClr val="404040"/>
                </a:solidFill>
                <a:latin typeface="Century Gothic"/>
                <a:ea typeface="Century Gothic"/>
                <a:cs typeface="Century Gothic"/>
                <a:sym typeface="Century Gothic"/>
              </a:rPr>
              <a:t>Per </a:t>
            </a:r>
            <a:r>
              <a:rPr lang="en-US" sz="1800" b="1" dirty="0" err="1">
                <a:solidFill>
                  <a:srgbClr val="404040"/>
                </a:solidFill>
                <a:latin typeface="Century Gothic"/>
                <a:ea typeface="Century Gothic"/>
                <a:cs typeface="Century Gothic"/>
                <a:sym typeface="Century Gothic"/>
              </a:rPr>
              <a:t>garantire</a:t>
            </a:r>
            <a:r>
              <a:rPr lang="en-US" sz="1800" b="1" dirty="0">
                <a:solidFill>
                  <a:srgbClr val="404040"/>
                </a:solidFill>
                <a:latin typeface="Century Gothic"/>
                <a:ea typeface="Century Gothic"/>
                <a:cs typeface="Century Gothic"/>
                <a:sym typeface="Century Gothic"/>
              </a:rPr>
              <a:t> la </a:t>
            </a:r>
            <a:r>
              <a:rPr lang="en-US" sz="1800" b="1" dirty="0" err="1">
                <a:solidFill>
                  <a:srgbClr val="404040"/>
                </a:solidFill>
                <a:latin typeface="Century Gothic"/>
                <a:ea typeface="Century Gothic"/>
                <a:cs typeface="Century Gothic"/>
                <a:sym typeface="Century Gothic"/>
              </a:rPr>
              <a:t>verifica</a:t>
            </a:r>
            <a:r>
              <a:rPr lang="en-US" sz="1800" b="1" dirty="0">
                <a:solidFill>
                  <a:srgbClr val="404040"/>
                </a:solidFill>
                <a:latin typeface="Century Gothic"/>
                <a:ea typeface="Century Gothic"/>
                <a:cs typeface="Century Gothic"/>
                <a:sym typeface="Century Gothic"/>
              </a:rPr>
              <a:t> e la </a:t>
            </a:r>
            <a:r>
              <a:rPr lang="en-US" sz="1800" b="1" dirty="0" err="1">
                <a:solidFill>
                  <a:srgbClr val="404040"/>
                </a:solidFill>
                <a:latin typeface="Century Gothic"/>
                <a:ea typeface="Century Gothic"/>
                <a:cs typeface="Century Gothic"/>
                <a:sym typeface="Century Gothic"/>
              </a:rPr>
              <a:t>riproducibilità</a:t>
            </a:r>
            <a:r>
              <a:rPr lang="en-US" sz="1800" b="1" dirty="0">
                <a:solidFill>
                  <a:srgbClr val="404040"/>
                </a:solidFill>
                <a:latin typeface="Century Gothic"/>
                <a:ea typeface="Century Gothic"/>
                <a:cs typeface="Century Gothic"/>
                <a:sym typeface="Century Gothic"/>
              </a:rPr>
              <a:t> è </a:t>
            </a:r>
            <a:r>
              <a:rPr lang="en-US" sz="1800" b="1" dirty="0" err="1">
                <a:solidFill>
                  <a:srgbClr val="404040"/>
                </a:solidFill>
                <a:latin typeface="Century Gothic"/>
                <a:ea typeface="Century Gothic"/>
                <a:cs typeface="Century Gothic"/>
                <a:sym typeface="Century Gothic"/>
              </a:rPr>
              <a:t>necessario</a:t>
            </a:r>
            <a:r>
              <a:rPr lang="en-US" sz="1800" b="1" dirty="0">
                <a:solidFill>
                  <a:srgbClr val="404040"/>
                </a:solidFill>
                <a:latin typeface="Century Gothic"/>
                <a:ea typeface="Century Gothic"/>
                <a:cs typeface="Century Gothic"/>
                <a:sym typeface="Century Gothic"/>
              </a:rPr>
              <a:t> un LOG </a:t>
            </a:r>
            <a:r>
              <a:rPr lang="en-US" sz="1800" b="1" dirty="0" err="1">
                <a:solidFill>
                  <a:srgbClr val="404040"/>
                </a:solidFill>
                <a:latin typeface="Century Gothic"/>
                <a:ea typeface="Century Gothic"/>
                <a:cs typeface="Century Gothic"/>
                <a:sym typeface="Century Gothic"/>
              </a:rPr>
              <a:t>che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certifichi</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tutto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il</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ciclo</a:t>
            </a:r>
            <a:r>
              <a:rPr lang="en-US" sz="1800" b="1" dirty="0">
                <a:solidFill>
                  <a:srgbClr val="404040"/>
                </a:solidFill>
                <a:latin typeface="Century Gothic"/>
                <a:ea typeface="Century Gothic"/>
                <a:cs typeface="Century Gothic"/>
                <a:sym typeface="Century Gothic"/>
              </a:rPr>
              <a:t> di vita, </a:t>
            </a:r>
            <a:r>
              <a:rPr lang="en-US" sz="1800" b="1" dirty="0" err="1">
                <a:solidFill>
                  <a:srgbClr val="404040"/>
                </a:solidFill>
                <a:latin typeface="Century Gothic"/>
                <a:ea typeface="Century Gothic"/>
                <a:cs typeface="Century Gothic"/>
                <a:sym typeface="Century Gothic"/>
              </a:rPr>
              <a:t>i</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comandi</a:t>
            </a:r>
            <a:r>
              <a:rPr lang="en-US" sz="1800" b="1" dirty="0">
                <a:solidFill>
                  <a:srgbClr val="404040"/>
                </a:solidFill>
                <a:latin typeface="Century Gothic"/>
                <a:ea typeface="Century Gothic"/>
                <a:cs typeface="Century Gothic"/>
                <a:sym typeface="Century Gothic"/>
              </a:rPr>
              <a:t> e le </a:t>
            </a:r>
            <a:r>
              <a:rPr lang="en-US" sz="1800" b="1" dirty="0" err="1">
                <a:solidFill>
                  <a:srgbClr val="404040"/>
                </a:solidFill>
                <a:latin typeface="Century Gothic"/>
                <a:ea typeface="Century Gothic"/>
                <a:cs typeface="Century Gothic"/>
                <a:sym typeface="Century Gothic"/>
              </a:rPr>
              <a:t>informazioni</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acquisite</a:t>
            </a:r>
            <a:r>
              <a:rPr lang="en-US" sz="1800" b="1" dirty="0">
                <a:solidFill>
                  <a:srgbClr val="404040"/>
                </a:solidFill>
                <a:latin typeface="Century Gothic"/>
                <a:ea typeface="Century Gothic"/>
                <a:cs typeface="Century Gothic"/>
                <a:sym typeface="Century Gothic"/>
              </a:rPr>
              <a:t>.</a:t>
            </a:r>
            <a:endParaRPr dirty="0"/>
          </a:p>
        </p:txBody>
      </p:sp>
    </p:spTree>
    <p:extLst>
      <p:ext uri="{BB962C8B-B14F-4D97-AF65-F5344CB8AC3E}">
        <p14:creationId xmlns:p14="http://schemas.microsoft.com/office/powerpoint/2010/main" val="557746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26"/>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Captatore informatico</a:t>
            </a:r>
            <a:endParaRPr/>
          </a:p>
        </p:txBody>
      </p:sp>
      <p:pic>
        <p:nvPicPr>
          <p:cNvPr id="933" name="Google Shape;933;p26"/>
          <p:cNvPicPr preferRelativeResize="0">
            <a:picLocks noGrp="1"/>
          </p:cNvPicPr>
          <p:nvPr>
            <p:ph idx="1"/>
          </p:nvPr>
        </p:nvPicPr>
        <p:blipFill rotWithShape="1">
          <a:blip r:embed="rId3">
            <a:alphaModFix/>
          </a:blip>
          <a:srcRect/>
          <a:stretch/>
        </p:blipFill>
        <p:spPr>
          <a:xfrm>
            <a:off x="3352800" y="2133600"/>
            <a:ext cx="6591300" cy="3573462"/>
          </a:xfrm>
          <a:prstGeom prst="rect">
            <a:avLst/>
          </a:prstGeom>
          <a:noFill/>
          <a:ln>
            <a:noFill/>
          </a:ln>
        </p:spPr>
      </p:pic>
    </p:spTree>
    <p:extLst>
      <p:ext uri="{BB962C8B-B14F-4D97-AF65-F5344CB8AC3E}">
        <p14:creationId xmlns:p14="http://schemas.microsoft.com/office/powerpoint/2010/main" val="295818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27"/>
          <p:cNvSpPr txBox="1">
            <a:spLocks noGrp="1"/>
          </p:cNvSpPr>
          <p:nvPr>
            <p:ph type="title"/>
          </p:nvPr>
        </p:nvSpPr>
        <p:spPr>
          <a:xfrm>
            <a:off x="3429000" y="152400"/>
            <a:ext cx="6589712" cy="5953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Acquisizione telematiche</a:t>
            </a:r>
            <a:endParaRPr/>
          </a:p>
        </p:txBody>
      </p:sp>
      <p:sp>
        <p:nvSpPr>
          <p:cNvPr id="939" name="Google Shape;939;p27"/>
          <p:cNvSpPr txBox="1">
            <a:spLocks noGrp="1"/>
          </p:cNvSpPr>
          <p:nvPr>
            <p:ph idx="1"/>
          </p:nvPr>
        </p:nvSpPr>
        <p:spPr>
          <a:xfrm>
            <a:off x="3214254" y="554182"/>
            <a:ext cx="6591300" cy="3180483"/>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dirty="0" err="1">
                <a:solidFill>
                  <a:srgbClr val="404040"/>
                </a:solidFill>
                <a:latin typeface="Century Gothic"/>
                <a:ea typeface="Century Gothic"/>
                <a:cs typeface="Century Gothic"/>
                <a:sym typeface="Century Gothic"/>
              </a:rPr>
              <a:t>Poiché</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molte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attività</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svolgono</a:t>
            </a:r>
            <a:r>
              <a:rPr lang="en-US" sz="1800" dirty="0">
                <a:solidFill>
                  <a:srgbClr val="404040"/>
                </a:solidFill>
                <a:latin typeface="Century Gothic"/>
                <a:ea typeface="Century Gothic"/>
                <a:cs typeface="Century Gothic"/>
                <a:sym typeface="Century Gothic"/>
              </a:rPr>
              <a:t> online, </a:t>
            </a:r>
            <a:r>
              <a:rPr lang="en-US" sz="1800" dirty="0" err="1">
                <a:solidFill>
                  <a:srgbClr val="404040"/>
                </a:solidFill>
                <a:latin typeface="Century Gothic"/>
                <a:ea typeface="Century Gothic"/>
                <a:cs typeface="Century Gothic"/>
                <a:sym typeface="Century Gothic"/>
              </a:rPr>
              <a:t>attraverso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l’uso</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servizi</a:t>
            </a:r>
            <a:r>
              <a:rPr lang="en-US" sz="1800" dirty="0">
                <a:solidFill>
                  <a:srgbClr val="404040"/>
                </a:solidFill>
                <a:latin typeface="Century Gothic"/>
                <a:ea typeface="Century Gothic"/>
                <a:cs typeface="Century Gothic"/>
                <a:sym typeface="Century Gothic"/>
              </a:rPr>
              <a:t> internet (web, email, e-commerce, social network, e-banking, </a:t>
            </a:r>
            <a:r>
              <a:rPr lang="en-US" sz="1800" dirty="0" err="1">
                <a:solidFill>
                  <a:srgbClr val="404040"/>
                </a:solidFill>
                <a:latin typeface="Century Gothic"/>
                <a:ea typeface="Century Gothic"/>
                <a:cs typeface="Century Gothic"/>
                <a:sym typeface="Century Gothic"/>
              </a:rPr>
              <a:t>messaggistica</a:t>
            </a:r>
            <a:r>
              <a:rPr lang="en-US" sz="1800" dirty="0">
                <a:solidFill>
                  <a:srgbClr val="404040"/>
                </a:solidFill>
                <a:latin typeface="Century Gothic"/>
                <a:ea typeface="Century Gothic"/>
                <a:cs typeface="Century Gothic"/>
                <a:sym typeface="Century Gothic"/>
              </a:rPr>
              <a:t>, audio e video </a:t>
            </a:r>
            <a:r>
              <a:rPr lang="en-US" sz="1800" dirty="0" err="1">
                <a:solidFill>
                  <a:srgbClr val="404040"/>
                </a:solidFill>
                <a:latin typeface="Century Gothic"/>
                <a:ea typeface="Century Gothic"/>
                <a:cs typeface="Century Gothic"/>
                <a:sym typeface="Century Gothic"/>
              </a:rPr>
              <a:t>chiamate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ecc</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occorre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acquisire</a:t>
            </a:r>
            <a:r>
              <a:rPr lang="en-US" sz="1800" dirty="0">
                <a:solidFill>
                  <a:srgbClr val="404040"/>
                </a:solidFill>
                <a:latin typeface="Century Gothic"/>
                <a:ea typeface="Century Gothic"/>
                <a:cs typeface="Century Gothic"/>
                <a:sym typeface="Century Gothic"/>
              </a:rPr>
              <a:t> le </a:t>
            </a:r>
            <a:r>
              <a:rPr lang="en-US" sz="1800" dirty="0" err="1">
                <a:solidFill>
                  <a:srgbClr val="404040"/>
                </a:solidFill>
                <a:latin typeface="Century Gothic"/>
                <a:ea typeface="Century Gothic"/>
                <a:cs typeface="Century Gothic"/>
                <a:sym typeface="Century Gothic"/>
              </a:rPr>
              <a:t>informazioni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attraverso</a:t>
            </a:r>
            <a:r>
              <a:rPr lang="en-US" sz="1800" dirty="0">
                <a:solidFill>
                  <a:srgbClr val="404040"/>
                </a:solidFill>
                <a:latin typeface="Century Gothic"/>
                <a:ea typeface="Century Gothic"/>
                <a:cs typeface="Century Gothic"/>
                <a:sym typeface="Century Gothic"/>
              </a:rPr>
              <a:t> la rete.</a:t>
            </a:r>
            <a:endParaRPr dirty="0"/>
          </a:p>
          <a:p>
            <a:pPr marL="342900" indent="-342900">
              <a:lnSpc>
                <a:spcPct val="100000"/>
              </a:lnSpc>
              <a:buClr>
                <a:schemeClr val="accent1"/>
              </a:buClr>
              <a:buSzPts val="1800"/>
              <a:buFont typeface="Noto Sans Symbols"/>
              <a:buChar char="🠶"/>
            </a:pPr>
            <a:r>
              <a:rPr lang="en-US" sz="1800" dirty="0" err="1">
                <a:solidFill>
                  <a:srgbClr val="404040"/>
                </a:solidFill>
                <a:latin typeface="Century Gothic"/>
                <a:ea typeface="Century Gothic"/>
                <a:cs typeface="Century Gothic"/>
                <a:sym typeface="Century Gothic"/>
              </a:rPr>
              <a:t>Ciò</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rende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necessario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perché</a:t>
            </a:r>
            <a:r>
              <a:rPr lang="en-US" sz="1800" dirty="0">
                <a:solidFill>
                  <a:srgbClr val="404040"/>
                </a:solidFill>
                <a:latin typeface="Century Gothic"/>
                <a:ea typeface="Century Gothic"/>
                <a:cs typeface="Century Gothic"/>
                <a:sym typeface="Century Gothic"/>
              </a:rPr>
              <a:t>:</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•Il </a:t>
            </a:r>
            <a:r>
              <a:rPr lang="en-US" sz="1800" dirty="0" err="1">
                <a:solidFill>
                  <a:srgbClr val="404040"/>
                </a:solidFill>
                <a:latin typeface="Century Gothic"/>
                <a:ea typeface="Century Gothic"/>
                <a:cs typeface="Century Gothic"/>
                <a:sym typeface="Century Gothic"/>
              </a:rPr>
              <a:t>dispositivo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contiene</a:t>
            </a:r>
            <a:r>
              <a:rPr lang="en-US" sz="1800" dirty="0">
                <a:solidFill>
                  <a:srgbClr val="404040"/>
                </a:solidFill>
                <a:latin typeface="Century Gothic"/>
                <a:ea typeface="Century Gothic"/>
                <a:cs typeface="Century Gothic"/>
                <a:sym typeface="Century Gothic"/>
              </a:rPr>
              <a:t> le </a:t>
            </a:r>
            <a:r>
              <a:rPr lang="en-US" sz="1800" dirty="0" err="1">
                <a:solidFill>
                  <a:srgbClr val="404040"/>
                </a:solidFill>
                <a:latin typeface="Century Gothic"/>
                <a:ea typeface="Century Gothic"/>
                <a:cs typeface="Century Gothic"/>
                <a:sym typeface="Century Gothic"/>
              </a:rPr>
              <a:t>informazioni</a:t>
            </a:r>
            <a:r>
              <a:rPr lang="en-US" sz="1800" dirty="0">
                <a:solidFill>
                  <a:srgbClr val="404040"/>
                </a:solidFill>
                <a:latin typeface="Century Gothic"/>
                <a:ea typeface="Century Gothic"/>
                <a:cs typeface="Century Gothic"/>
                <a:sym typeface="Century Gothic"/>
              </a:rPr>
              <a:t> è </a:t>
            </a:r>
            <a:r>
              <a:rPr lang="en-US" sz="1800" dirty="0" err="1">
                <a:solidFill>
                  <a:srgbClr val="404040"/>
                </a:solidFill>
                <a:latin typeface="Century Gothic"/>
                <a:ea typeface="Century Gothic"/>
                <a:cs typeface="Century Gothic"/>
                <a:sym typeface="Century Gothic"/>
              </a:rPr>
              <a:t>distante</a:t>
            </a:r>
            <a:r>
              <a:rPr lang="en-US" sz="1800" dirty="0">
                <a:solidFill>
                  <a:srgbClr val="404040"/>
                </a:solidFill>
                <a:latin typeface="Century Gothic"/>
                <a:ea typeface="Century Gothic"/>
                <a:cs typeface="Century Gothic"/>
                <a:sym typeface="Century Gothic"/>
              </a:rPr>
              <a:t> o non </a:t>
            </a:r>
            <a:r>
              <a:rPr lang="en-US" sz="1800" dirty="0" err="1">
                <a:solidFill>
                  <a:srgbClr val="404040"/>
                </a:solidFill>
                <a:latin typeface="Century Gothic"/>
                <a:ea typeface="Century Gothic"/>
                <a:cs typeface="Century Gothic"/>
                <a:sym typeface="Century Gothic"/>
              </a:rPr>
              <a:t>facilmente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raggiungibile</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L’accesso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alle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memorie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fisiche</a:t>
            </a:r>
            <a:r>
              <a:rPr lang="en-US" sz="1800" dirty="0">
                <a:solidFill>
                  <a:srgbClr val="404040"/>
                </a:solidFill>
                <a:latin typeface="Century Gothic"/>
                <a:ea typeface="Century Gothic"/>
                <a:cs typeface="Century Gothic"/>
                <a:sym typeface="Century Gothic"/>
              </a:rPr>
              <a:t> non è </a:t>
            </a:r>
            <a:r>
              <a:rPr lang="en-US" sz="1800" dirty="0" err="1">
                <a:solidFill>
                  <a:srgbClr val="404040"/>
                </a:solidFill>
                <a:latin typeface="Century Gothic"/>
                <a:ea typeface="Century Gothic"/>
                <a:cs typeface="Century Gothic"/>
                <a:sym typeface="Century Gothic"/>
              </a:rPr>
              <a:t>percorribile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rogatorie</a:t>
            </a:r>
            <a:r>
              <a:rPr lang="en-US" sz="1800" dirty="0">
                <a:solidFill>
                  <a:srgbClr val="404040"/>
                </a:solidFill>
                <a:latin typeface="Century Gothic"/>
                <a:ea typeface="Century Gothic"/>
                <a:cs typeface="Century Gothic"/>
                <a:sym typeface="Century Gothic"/>
              </a:rPr>
              <a:t>)</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•Non è facile </a:t>
            </a:r>
            <a:r>
              <a:rPr lang="en-US" sz="1800" b="1" dirty="0" err="1">
                <a:solidFill>
                  <a:srgbClr val="404040"/>
                </a:solidFill>
                <a:latin typeface="Century Gothic"/>
                <a:ea typeface="Century Gothic"/>
                <a:cs typeface="Century Gothic"/>
                <a:sym typeface="Century Gothic"/>
              </a:rPr>
              <a:t>individuare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il</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luogo</a:t>
            </a:r>
            <a:r>
              <a:rPr lang="en-US" sz="1800" b="1" dirty="0">
                <a:solidFill>
                  <a:srgbClr val="404040"/>
                </a:solidFill>
                <a:latin typeface="Century Gothic"/>
                <a:ea typeface="Century Gothic"/>
                <a:cs typeface="Century Gothic"/>
                <a:sym typeface="Century Gothic"/>
              </a:rPr>
              <a:t> di </a:t>
            </a:r>
            <a:r>
              <a:rPr lang="en-US" sz="1800" b="1" dirty="0" err="1">
                <a:solidFill>
                  <a:srgbClr val="404040"/>
                </a:solidFill>
                <a:latin typeface="Century Gothic"/>
                <a:ea typeface="Century Gothic"/>
                <a:cs typeface="Century Gothic"/>
                <a:sym typeface="Century Gothic"/>
              </a:rPr>
              <a:t>memorizzazione</a:t>
            </a:r>
            <a:r>
              <a:rPr lang="en-US" sz="1800" b="1" dirty="0">
                <a:solidFill>
                  <a:srgbClr val="404040"/>
                </a:solidFill>
                <a:latin typeface="Century Gothic"/>
                <a:ea typeface="Century Gothic"/>
                <a:cs typeface="Century Gothic"/>
                <a:sym typeface="Century Gothic"/>
              </a:rPr>
              <a:t> </a:t>
            </a:r>
            <a:r>
              <a:rPr lang="en-US" sz="1800" dirty="0">
                <a:solidFill>
                  <a:srgbClr val="404040"/>
                </a:solidFill>
                <a:latin typeface="Century Gothic"/>
                <a:ea typeface="Century Gothic"/>
                <a:cs typeface="Century Gothic"/>
                <a:sym typeface="Century Gothic"/>
              </a:rPr>
              <a:t>(cloud)</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•È </a:t>
            </a:r>
            <a:r>
              <a:rPr lang="en-US" sz="1800" dirty="0" err="1">
                <a:solidFill>
                  <a:srgbClr val="404040"/>
                </a:solidFill>
                <a:latin typeface="Century Gothic"/>
                <a:ea typeface="Century Gothic"/>
                <a:cs typeface="Century Gothic"/>
                <a:sym typeface="Century Gothic"/>
              </a:rPr>
              <a:t>necessario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acquisirle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velocemente</a:t>
            </a:r>
            <a:r>
              <a:rPr lang="en-US" sz="1800" dirty="0">
                <a:solidFill>
                  <a:srgbClr val="404040"/>
                </a:solidFill>
                <a:latin typeface="Century Gothic"/>
                <a:ea typeface="Century Gothic"/>
                <a:cs typeface="Century Gothic"/>
                <a:sym typeface="Century Gothic"/>
              </a:rPr>
              <a:t> per </a:t>
            </a:r>
            <a:r>
              <a:rPr lang="en-US" sz="1800" dirty="0" err="1">
                <a:solidFill>
                  <a:srgbClr val="404040"/>
                </a:solidFill>
                <a:latin typeface="Century Gothic"/>
                <a:ea typeface="Century Gothic"/>
                <a:cs typeface="Century Gothic"/>
                <a:sym typeface="Century Gothic"/>
              </a:rPr>
              <a:t>criticità</a:t>
            </a:r>
            <a:r>
              <a:rPr lang="en-US" sz="1800" dirty="0">
                <a:solidFill>
                  <a:srgbClr val="404040"/>
                </a:solidFill>
                <a:latin typeface="Century Gothic"/>
                <a:ea typeface="Century Gothic"/>
                <a:cs typeface="Century Gothic"/>
                <a:sym typeface="Century Gothic"/>
              </a:rPr>
              <a:t> legate </a:t>
            </a:r>
            <a:r>
              <a:rPr lang="en-US" sz="1800" dirty="0" err="1">
                <a:solidFill>
                  <a:srgbClr val="404040"/>
                </a:solidFill>
                <a:latin typeface="Century Gothic"/>
                <a:ea typeface="Century Gothic"/>
                <a:cs typeface="Century Gothic"/>
                <a:sym typeface="Century Gothic"/>
              </a:rPr>
              <a:t>alla</a:t>
            </a:r>
            <a:r>
              <a:rPr lang="en-US" sz="1800"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volatilità</a:t>
            </a:r>
            <a:r>
              <a:rPr lang="en-US" sz="1800" b="1" dirty="0">
                <a:solidFill>
                  <a:srgbClr val="404040"/>
                </a:solidFill>
                <a:latin typeface="Century Gothic"/>
                <a:ea typeface="Century Gothic"/>
                <a:cs typeface="Century Gothic"/>
                <a:sym typeface="Century Gothic"/>
              </a:rPr>
              <a:t> o </a:t>
            </a:r>
            <a:r>
              <a:rPr lang="en-US" sz="1800" b="1" dirty="0" err="1">
                <a:solidFill>
                  <a:srgbClr val="404040"/>
                </a:solidFill>
                <a:latin typeface="Century Gothic"/>
                <a:ea typeface="Century Gothic"/>
                <a:cs typeface="Century Gothic"/>
                <a:sym typeface="Century Gothic"/>
              </a:rPr>
              <a:t>alterabilità</a:t>
            </a:r>
            <a:r>
              <a:rPr lang="en-US" sz="1800" b="1" dirty="0">
                <a:solidFill>
                  <a:srgbClr val="404040"/>
                </a:solidFill>
                <a:latin typeface="Century Gothic"/>
                <a:ea typeface="Century Gothic"/>
                <a:cs typeface="Century Gothic"/>
                <a:sym typeface="Century Gothic"/>
              </a:rPr>
              <a:t> </a:t>
            </a:r>
            <a:r>
              <a:rPr lang="en-US" sz="1800" dirty="0">
                <a:solidFill>
                  <a:srgbClr val="404040"/>
                </a:solidFill>
                <a:latin typeface="Century Gothic"/>
                <a:ea typeface="Century Gothic"/>
                <a:cs typeface="Century Gothic"/>
                <a:sym typeface="Century Gothic"/>
              </a:rPr>
              <a:t>del </a:t>
            </a:r>
            <a:r>
              <a:rPr lang="en-US" sz="1800" dirty="0" err="1">
                <a:solidFill>
                  <a:srgbClr val="404040"/>
                </a:solidFill>
                <a:latin typeface="Century Gothic"/>
                <a:ea typeface="Century Gothic"/>
                <a:cs typeface="Century Gothic"/>
                <a:sym typeface="Century Gothic"/>
              </a:rPr>
              <a:t>dato</a:t>
            </a:r>
            <a:r>
              <a:rPr lang="en-US" sz="1800" dirty="0">
                <a:solidFill>
                  <a:srgbClr val="404040"/>
                </a:solidFill>
                <a:latin typeface="Century Gothic"/>
                <a:ea typeface="Century Gothic"/>
                <a:cs typeface="Century Gothic"/>
                <a:sym typeface="Century Gothic"/>
              </a:rPr>
              <a:t> (social media, email, </a:t>
            </a:r>
            <a:r>
              <a:rPr lang="en-US" sz="1800" dirty="0" err="1">
                <a:solidFill>
                  <a:srgbClr val="404040"/>
                </a:solidFill>
                <a:latin typeface="Century Gothic"/>
                <a:ea typeface="Century Gothic"/>
                <a:cs typeface="Century Gothic"/>
                <a:sym typeface="Century Gothic"/>
              </a:rPr>
              <a:t>ecc</a:t>
            </a:r>
            <a:r>
              <a:rPr lang="en-US" sz="1800" dirty="0">
                <a:solidFill>
                  <a:srgbClr val="404040"/>
                </a:solidFill>
                <a:latin typeface="Century Gothic"/>
                <a:ea typeface="Century Gothic"/>
                <a:cs typeface="Century Gothic"/>
                <a:sym typeface="Century Gothic"/>
              </a:rPr>
              <a:t>.)</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•È </a:t>
            </a:r>
            <a:r>
              <a:rPr lang="en-US" sz="1800" dirty="0" err="1">
                <a:solidFill>
                  <a:srgbClr val="404040"/>
                </a:solidFill>
                <a:latin typeface="Century Gothic"/>
                <a:ea typeface="Century Gothic"/>
                <a:cs typeface="Century Gothic"/>
                <a:sym typeface="Century Gothic"/>
              </a:rPr>
              <a:t>un’ottima</a:t>
            </a:r>
            <a:r>
              <a:rPr lang="en-US" sz="1800"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alternativa</a:t>
            </a:r>
            <a:r>
              <a:rPr lang="en-US" sz="1800" b="1" dirty="0">
                <a:solidFill>
                  <a:srgbClr val="404040"/>
                </a:solidFill>
                <a:latin typeface="Century Gothic"/>
                <a:ea typeface="Century Gothic"/>
                <a:cs typeface="Century Gothic"/>
                <a:sym typeface="Century Gothic"/>
              </a:rPr>
              <a:t> per </a:t>
            </a:r>
            <a:r>
              <a:rPr lang="en-US" sz="1800" b="1" dirty="0" err="1">
                <a:solidFill>
                  <a:srgbClr val="404040"/>
                </a:solidFill>
                <a:latin typeface="Century Gothic"/>
                <a:ea typeface="Century Gothic"/>
                <a:cs typeface="Century Gothic"/>
                <a:sym typeface="Century Gothic"/>
              </a:rPr>
              <a:t>acquisire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informazioni</a:t>
            </a:r>
            <a:r>
              <a:rPr lang="en-US" sz="1800" b="1" dirty="0">
                <a:solidFill>
                  <a:srgbClr val="404040"/>
                </a:solidFill>
                <a:latin typeface="Century Gothic"/>
                <a:ea typeface="Century Gothic"/>
                <a:cs typeface="Century Gothic"/>
                <a:sym typeface="Century Gothic"/>
              </a:rPr>
              <a:t> non </a:t>
            </a:r>
            <a:r>
              <a:rPr lang="en-US" sz="1800" b="1" dirty="0" err="1">
                <a:solidFill>
                  <a:srgbClr val="404040"/>
                </a:solidFill>
                <a:latin typeface="Century Gothic"/>
                <a:ea typeface="Century Gothic"/>
                <a:cs typeface="Century Gothic"/>
                <a:sym typeface="Century Gothic"/>
              </a:rPr>
              <a:t>reperibile</a:t>
            </a:r>
            <a:r>
              <a:rPr lang="en-US" sz="1800" b="1" dirty="0">
                <a:solidFill>
                  <a:srgbClr val="404040"/>
                </a:solidFill>
                <a:latin typeface="Century Gothic"/>
                <a:ea typeface="Century Gothic"/>
                <a:cs typeface="Century Gothic"/>
                <a:sym typeface="Century Gothic"/>
              </a:rPr>
              <a:t> sui </a:t>
            </a:r>
            <a:r>
              <a:rPr lang="en-US" sz="1800" b="1" dirty="0" err="1">
                <a:solidFill>
                  <a:srgbClr val="404040"/>
                </a:solidFill>
                <a:latin typeface="Century Gothic"/>
                <a:ea typeface="Century Gothic"/>
                <a:cs typeface="Century Gothic"/>
                <a:sym typeface="Century Gothic"/>
              </a:rPr>
              <a:t>dispositivi</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fisici</a:t>
            </a:r>
            <a:r>
              <a:rPr lang="en-US" sz="1800" b="1" dirty="0">
                <a:solidFill>
                  <a:srgbClr val="404040"/>
                </a:solidFill>
                <a:latin typeface="Century Gothic"/>
                <a:ea typeface="Century Gothic"/>
                <a:cs typeface="Century Gothic"/>
                <a:sym typeface="Century Gothic"/>
              </a:rPr>
              <a:t> </a:t>
            </a:r>
            <a:r>
              <a:rPr lang="en-US" sz="1800" dirty="0">
                <a:solidFill>
                  <a:srgbClr val="404040"/>
                </a:solidFill>
                <a:latin typeface="Century Gothic"/>
                <a:ea typeface="Century Gothic"/>
                <a:cs typeface="Century Gothic"/>
                <a:sym typeface="Century Gothic"/>
              </a:rPr>
              <a:t>(backup smartphone, </a:t>
            </a:r>
            <a:r>
              <a:rPr lang="en-US" sz="1800" dirty="0" err="1">
                <a:solidFill>
                  <a:srgbClr val="404040"/>
                </a:solidFill>
                <a:latin typeface="Century Gothic"/>
                <a:ea typeface="Century Gothic"/>
                <a:cs typeface="Century Gothic"/>
                <a:sym typeface="Century Gothic"/>
              </a:rPr>
              <a:t>piattaforme</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messaggistica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piattaforme</a:t>
            </a:r>
            <a:r>
              <a:rPr lang="en-US" sz="1800" dirty="0">
                <a:solidFill>
                  <a:srgbClr val="404040"/>
                </a:solidFill>
                <a:latin typeface="Century Gothic"/>
                <a:ea typeface="Century Gothic"/>
                <a:cs typeface="Century Gothic"/>
                <a:sym typeface="Century Gothic"/>
              </a:rPr>
              <a:t> di social network, email, </a:t>
            </a:r>
            <a:r>
              <a:rPr lang="en-US" sz="1800" dirty="0" err="1">
                <a:solidFill>
                  <a:srgbClr val="404040"/>
                </a:solidFill>
                <a:latin typeface="Century Gothic"/>
                <a:ea typeface="Century Gothic"/>
                <a:cs typeface="Century Gothic"/>
                <a:sym typeface="Century Gothic"/>
              </a:rPr>
              <a:t>spazi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virtuali</a:t>
            </a:r>
            <a:r>
              <a:rPr lang="en-US" sz="1800" dirty="0">
                <a:solidFill>
                  <a:srgbClr val="404040"/>
                </a:solidFill>
                <a:latin typeface="Century Gothic"/>
                <a:ea typeface="Century Gothic"/>
                <a:cs typeface="Century Gothic"/>
                <a:sym typeface="Century Gothic"/>
              </a:rPr>
              <a:t> «iCloud» «Google Drive» «</a:t>
            </a:r>
            <a:r>
              <a:rPr lang="en-US" sz="1800" dirty="0" err="1">
                <a:solidFill>
                  <a:srgbClr val="404040"/>
                </a:solidFill>
                <a:latin typeface="Century Gothic"/>
                <a:ea typeface="Century Gothic"/>
                <a:cs typeface="Century Gothic"/>
                <a:sym typeface="Century Gothic"/>
              </a:rPr>
              <a:t>DropBox</a:t>
            </a:r>
            <a:r>
              <a:rPr lang="en-US" sz="1800" dirty="0">
                <a:solidFill>
                  <a:srgbClr val="404040"/>
                </a:solidFill>
                <a:latin typeface="Century Gothic"/>
                <a:ea typeface="Century Gothic"/>
                <a:cs typeface="Century Gothic"/>
                <a:sym typeface="Century Gothic"/>
              </a:rPr>
              <a:t>» </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8817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Acquisizione di una pagina web</a:t>
            </a:r>
            <a:br>
              <a:rPr lang="it-IT" dirty="0"/>
            </a:br>
            <a:endParaRPr lang="it-IT" dirty="0"/>
          </a:p>
        </p:txBody>
      </p:sp>
      <p:sp>
        <p:nvSpPr>
          <p:cNvPr id="3" name="Segnaposto testo 2"/>
          <p:cNvSpPr>
            <a:spLocks noGrp="1"/>
          </p:cNvSpPr>
          <p:nvPr>
            <p:ph idx="1"/>
          </p:nvPr>
        </p:nvSpPr>
        <p:spPr>
          <a:xfrm>
            <a:off x="1995056" y="2133600"/>
            <a:ext cx="8672945" cy="3777622"/>
          </a:xfrm>
        </p:spPr>
        <p:txBody>
          <a:bodyPr/>
          <a:lstStyle/>
          <a:p>
            <a:r>
              <a:rPr lang="it-IT" b="1" dirty="0" smtClean="0"/>
              <a:t>La </a:t>
            </a:r>
            <a:r>
              <a:rPr lang="it-IT" b="1" dirty="0"/>
              <a:t>stampa in PDF o su carta può essere utilizzata come </a:t>
            </a:r>
            <a:r>
              <a:rPr lang="it-IT" b="1" dirty="0" smtClean="0"/>
              <a:t>prova </a:t>
            </a:r>
            <a:endParaRPr lang="it-IT" dirty="0"/>
          </a:p>
        </p:txBody>
      </p:sp>
    </p:spTree>
    <p:extLst>
      <p:ext uri="{BB962C8B-B14F-4D97-AF65-F5344CB8AC3E}">
        <p14:creationId xmlns:p14="http://schemas.microsoft.com/office/powerpoint/2010/main" val="3491727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28"/>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Acquisizione telematiche</a:t>
            </a:r>
            <a:endParaRPr/>
          </a:p>
        </p:txBody>
      </p:sp>
      <p:pic>
        <p:nvPicPr>
          <p:cNvPr id="945" name="Google Shape;945;p28"/>
          <p:cNvPicPr preferRelativeResize="0">
            <a:picLocks noGrp="1"/>
          </p:cNvPicPr>
          <p:nvPr>
            <p:ph idx="1"/>
          </p:nvPr>
        </p:nvPicPr>
        <p:blipFill rotWithShape="1">
          <a:blip r:embed="rId3">
            <a:alphaModFix/>
          </a:blip>
          <a:stretch/>
        </p:blipFill>
        <p:spPr>
          <a:xfrm>
            <a:off x="3940188" y="2133600"/>
            <a:ext cx="6213450" cy="3778250"/>
          </a:xfrm>
          <a:prstGeom prst="rect">
            <a:avLst/>
          </a:prstGeom>
          <a:noFill/>
          <a:ln>
            <a:noFill/>
          </a:ln>
        </p:spPr>
      </p:pic>
    </p:spTree>
    <p:extLst>
      <p:ext uri="{BB962C8B-B14F-4D97-AF65-F5344CB8AC3E}">
        <p14:creationId xmlns:p14="http://schemas.microsoft.com/office/powerpoint/2010/main" val="226956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29"/>
          <p:cNvSpPr txBox="1">
            <a:spLocks noGrp="1"/>
          </p:cNvSpPr>
          <p:nvPr>
            <p:ph type="title"/>
          </p:nvPr>
        </p:nvSpPr>
        <p:spPr>
          <a:xfrm>
            <a:off x="3200400" y="381000"/>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a:t>
            </a:r>
            <a:endParaRPr/>
          </a:p>
        </p:txBody>
      </p:sp>
      <p:sp>
        <p:nvSpPr>
          <p:cNvPr id="951" name="Google Shape;951;p29"/>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L’analisi deve consentire:</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•la ricostruzione degli eventi passati attraverso la lettura dei dati rinvenuti.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•L’estrazione dei dati e l’elaborazione per ricostruire le informazioni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•L’interpretazione delle informazioni per individuare gli elementi utili all’indagine</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•La comprensione e correlazione dei dati, in modo da affinare le ricerche e poterne trarre le conclusioni</a:t>
            </a:r>
            <a:endParaRPr/>
          </a:p>
          <a:p>
            <a:pPr marL="342900">
              <a:lnSpc>
                <a:spcPct val="100000"/>
              </a:lnSpc>
              <a:buClr>
                <a:schemeClr val="accent1"/>
              </a:buClr>
              <a:buSzPts val="1800"/>
              <a:buNone/>
            </a:pPr>
            <a:endParaRPr sz="1800">
              <a:solidFill>
                <a:srgbClr val="404040"/>
              </a:solidFill>
              <a:latin typeface="Century Gothic"/>
              <a:ea typeface="Century Gothic"/>
              <a:cs typeface="Century Gothic"/>
              <a:sym typeface="Century Gothic"/>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È sicuramente la fase più laboriosa di tutto il processo e richiede conoscenze multidisciplinari.</a:t>
            </a:r>
            <a:endParaRPr/>
          </a:p>
        </p:txBody>
      </p:sp>
    </p:spTree>
    <p:extLst>
      <p:ext uri="{BB962C8B-B14F-4D97-AF65-F5344CB8AC3E}">
        <p14:creationId xmlns:p14="http://schemas.microsoft.com/office/powerpoint/2010/main" val="2341041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30"/>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a:t>
            </a:r>
            <a:endParaRPr/>
          </a:p>
        </p:txBody>
      </p:sp>
      <p:sp>
        <p:nvSpPr>
          <p:cNvPr id="957" name="Google Shape;957;p30"/>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dirty="0" err="1">
                <a:solidFill>
                  <a:srgbClr val="404040"/>
                </a:solidFill>
                <a:latin typeface="Century Gothic"/>
                <a:ea typeface="Century Gothic"/>
                <a:cs typeface="Century Gothic"/>
                <a:sym typeface="Century Gothic"/>
              </a:rPr>
              <a:t>Poiché</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ogni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copia</a:t>
            </a:r>
            <a:r>
              <a:rPr lang="en-US" sz="1800" dirty="0">
                <a:solidFill>
                  <a:srgbClr val="404040"/>
                </a:solidFill>
                <a:latin typeface="Century Gothic"/>
                <a:ea typeface="Century Gothic"/>
                <a:cs typeface="Century Gothic"/>
                <a:sym typeface="Century Gothic"/>
              </a:rPr>
              <a:t> coincide con </a:t>
            </a:r>
            <a:r>
              <a:rPr lang="en-US" sz="1800" dirty="0" err="1">
                <a:solidFill>
                  <a:srgbClr val="404040"/>
                </a:solidFill>
                <a:latin typeface="Century Gothic"/>
                <a:ea typeface="Century Gothic"/>
                <a:cs typeface="Century Gothic"/>
                <a:sym typeface="Century Gothic"/>
              </a:rPr>
              <a:t>l’originale</a:t>
            </a:r>
            <a:r>
              <a:rPr lang="en-US" sz="1800"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l’analisi</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va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eseguita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sulla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copia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dei</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dati</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acquisiti</a:t>
            </a:r>
            <a:r>
              <a:rPr lang="en-US" sz="1800" b="1" dirty="0">
                <a:solidFill>
                  <a:srgbClr val="404040"/>
                </a:solidFill>
                <a:latin typeface="Century Gothic"/>
                <a:ea typeface="Century Gothic"/>
                <a:cs typeface="Century Gothic"/>
                <a:sym typeface="Century Gothic"/>
              </a:rPr>
              <a:t> e non </a:t>
            </a:r>
            <a:r>
              <a:rPr lang="en-US" sz="1800" b="1" dirty="0" err="1">
                <a:solidFill>
                  <a:srgbClr val="404040"/>
                </a:solidFill>
                <a:latin typeface="Century Gothic"/>
                <a:ea typeface="Century Gothic"/>
                <a:cs typeface="Century Gothic"/>
                <a:sym typeface="Century Gothic"/>
              </a:rPr>
              <a:t>sull’originale</a:t>
            </a:r>
            <a:endParaRPr dirty="0"/>
          </a:p>
          <a:p>
            <a:pPr marL="342900" indent="-342900">
              <a:lnSpc>
                <a:spcPct val="100000"/>
              </a:lnSpc>
              <a:buClr>
                <a:schemeClr val="accent1"/>
              </a:buClr>
              <a:buSzPts val="1800"/>
              <a:buFont typeface="Noto Sans Symbols"/>
              <a:buChar char="🠶"/>
            </a:pPr>
            <a:r>
              <a:rPr lang="en-US" sz="1800" dirty="0" err="1">
                <a:solidFill>
                  <a:srgbClr val="404040"/>
                </a:solidFill>
                <a:latin typeface="Century Gothic"/>
                <a:ea typeface="Century Gothic"/>
                <a:cs typeface="Century Gothic"/>
                <a:sym typeface="Century Gothic"/>
              </a:rPr>
              <a:t>Caratteristiche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dell’analisi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Riproducibilità</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ogni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singola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operazione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deve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produrre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sempre</a:t>
            </a:r>
            <a:r>
              <a:rPr lang="en-US" sz="1800" dirty="0">
                <a:solidFill>
                  <a:srgbClr val="404040"/>
                </a:solidFill>
                <a:latin typeface="Century Gothic"/>
                <a:ea typeface="Century Gothic"/>
                <a:cs typeface="Century Gothic"/>
                <a:sym typeface="Century Gothic"/>
              </a:rPr>
              <a:t> lo </a:t>
            </a:r>
            <a:r>
              <a:rPr lang="en-US" sz="1800" dirty="0" err="1">
                <a:solidFill>
                  <a:srgbClr val="404040"/>
                </a:solidFill>
                <a:latin typeface="Century Gothic"/>
                <a:ea typeface="Century Gothic"/>
                <a:cs typeface="Century Gothic"/>
                <a:sym typeface="Century Gothic"/>
              </a:rPr>
              <a:t>stesso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risultato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intende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risultato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oggettivo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cioè</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dati</a:t>
            </a:r>
            <a:r>
              <a:rPr lang="en-US" sz="1800" dirty="0">
                <a:solidFill>
                  <a:srgbClr val="404040"/>
                </a:solidFill>
                <a:latin typeface="Century Gothic"/>
                <a:ea typeface="Century Gothic"/>
                <a:cs typeface="Century Gothic"/>
                <a:sym typeface="Century Gothic"/>
              </a:rPr>
              <a:t> e non la </a:t>
            </a:r>
            <a:r>
              <a:rPr lang="en-US" sz="1800" dirty="0" err="1">
                <a:solidFill>
                  <a:srgbClr val="404040"/>
                </a:solidFill>
                <a:latin typeface="Century Gothic"/>
                <a:ea typeface="Century Gothic"/>
                <a:cs typeface="Century Gothic"/>
                <a:sym typeface="Century Gothic"/>
              </a:rPr>
              <a:t>loro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valutazione</a:t>
            </a:r>
            <a:r>
              <a:rPr lang="en-US" sz="1800" dirty="0">
                <a:solidFill>
                  <a:srgbClr val="404040"/>
                </a:solidFill>
                <a:latin typeface="Century Gothic"/>
                <a:ea typeface="Century Gothic"/>
                <a:cs typeface="Century Gothic"/>
                <a:sym typeface="Century Gothic"/>
              </a:rPr>
              <a:t>)</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Metodologie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può</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applicare</a:t>
            </a:r>
            <a:r>
              <a:rPr lang="en-US" sz="1800" dirty="0">
                <a:solidFill>
                  <a:srgbClr val="404040"/>
                </a:solidFill>
                <a:latin typeface="Century Gothic"/>
                <a:ea typeface="Century Gothic"/>
                <a:cs typeface="Century Gothic"/>
                <a:sym typeface="Century Gothic"/>
              </a:rPr>
              <a:t> la </a:t>
            </a:r>
            <a:r>
              <a:rPr lang="en-US" sz="1800" dirty="0" err="1">
                <a:solidFill>
                  <a:srgbClr val="404040"/>
                </a:solidFill>
                <a:latin typeface="Century Gothic"/>
                <a:ea typeface="Century Gothic"/>
                <a:cs typeface="Century Gothic"/>
                <a:sym typeface="Century Gothic"/>
              </a:rPr>
              <a:t>Regola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a:t>
            </a:r>
            <a:r>
              <a:rPr lang="en-US" sz="1800" b="1" i="1" dirty="0">
                <a:solidFill>
                  <a:srgbClr val="404040"/>
                </a:solidFill>
                <a:latin typeface="Century Gothic"/>
                <a:ea typeface="Century Gothic"/>
                <a:cs typeface="Century Gothic"/>
                <a:sym typeface="Century Gothic"/>
              </a:rPr>
              <a:t>5W</a:t>
            </a:r>
            <a:r>
              <a:rPr lang="en-US" sz="1800" dirty="0">
                <a:solidFill>
                  <a:srgbClr val="404040"/>
                </a:solidFill>
                <a:latin typeface="Century Gothic"/>
                <a:ea typeface="Century Gothic"/>
                <a:cs typeface="Century Gothic"/>
                <a:sym typeface="Century Gothic"/>
              </a:rPr>
              <a:t>»</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i="1" dirty="0">
                <a:solidFill>
                  <a:srgbClr val="404040"/>
                </a:solidFill>
                <a:latin typeface="Century Gothic"/>
                <a:ea typeface="Century Gothic"/>
                <a:cs typeface="Century Gothic"/>
                <a:sym typeface="Century Gothic"/>
              </a:rPr>
              <a:t>WHO</a:t>
            </a:r>
            <a:r>
              <a:rPr lang="en-US" sz="1800" dirty="0">
                <a:solidFill>
                  <a:srgbClr val="404040"/>
                </a:solidFill>
                <a:latin typeface="Century Gothic"/>
                <a:ea typeface="Century Gothic"/>
                <a:cs typeface="Century Gothic"/>
                <a:sym typeface="Century Gothic"/>
              </a:rPr>
              <a:t>  («Chi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i="1" dirty="0">
                <a:solidFill>
                  <a:srgbClr val="404040"/>
                </a:solidFill>
                <a:latin typeface="Century Gothic"/>
                <a:ea typeface="Century Gothic"/>
                <a:cs typeface="Century Gothic"/>
                <a:sym typeface="Century Gothic"/>
              </a:rPr>
              <a:t>WHAT</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cosa</a:t>
            </a:r>
            <a:r>
              <a:rPr lang="en-US" sz="1800" dirty="0">
                <a:solidFill>
                  <a:srgbClr val="404040"/>
                </a:solidFill>
                <a:latin typeface="Century Gothic"/>
                <a:ea typeface="Century Gothic"/>
                <a:cs typeface="Century Gothic"/>
                <a:sym typeface="Century Gothic"/>
              </a:rPr>
              <a:t>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i="1" dirty="0">
                <a:solidFill>
                  <a:srgbClr val="404040"/>
                </a:solidFill>
                <a:latin typeface="Century Gothic"/>
                <a:ea typeface="Century Gothic"/>
                <a:cs typeface="Century Gothic"/>
                <a:sym typeface="Century Gothic"/>
              </a:rPr>
              <a:t>WHEN</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Quando</a:t>
            </a:r>
            <a:r>
              <a:rPr lang="en-US" sz="1800" dirty="0">
                <a:solidFill>
                  <a:srgbClr val="404040"/>
                </a:solidFill>
                <a:latin typeface="Century Gothic"/>
                <a:ea typeface="Century Gothic"/>
                <a:cs typeface="Century Gothic"/>
                <a:sym typeface="Century Gothic"/>
              </a:rPr>
              <a:t>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i="1" dirty="0">
                <a:solidFill>
                  <a:srgbClr val="404040"/>
                </a:solidFill>
                <a:latin typeface="Century Gothic"/>
                <a:ea typeface="Century Gothic"/>
                <a:cs typeface="Century Gothic"/>
                <a:sym typeface="Century Gothic"/>
              </a:rPr>
              <a:t>WHERE</a:t>
            </a:r>
            <a:r>
              <a:rPr lang="en-US" sz="1800" dirty="0">
                <a:solidFill>
                  <a:srgbClr val="404040"/>
                </a:solidFill>
                <a:latin typeface="Century Gothic"/>
                <a:ea typeface="Century Gothic"/>
                <a:cs typeface="Century Gothic"/>
                <a:sym typeface="Century Gothic"/>
              </a:rPr>
              <a:t>  («Dove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i="1" dirty="0">
                <a:solidFill>
                  <a:srgbClr val="404040"/>
                </a:solidFill>
                <a:latin typeface="Century Gothic"/>
                <a:ea typeface="Century Gothic"/>
                <a:cs typeface="Century Gothic"/>
                <a:sym typeface="Century Gothic"/>
              </a:rPr>
              <a:t>WHY</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Perché</a:t>
            </a:r>
            <a:r>
              <a:rPr lang="en-US" sz="1800" dirty="0">
                <a:solidFill>
                  <a:srgbClr val="404040"/>
                </a:solidFill>
                <a:latin typeface="Century Gothic"/>
                <a:ea typeface="Century Gothic"/>
                <a:cs typeface="Century Gothic"/>
                <a:sym typeface="Century Gothic"/>
              </a:rPr>
              <a:t> »)</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52011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31"/>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 correlazione dei dati</a:t>
            </a:r>
            <a:endParaRPr/>
          </a:p>
        </p:txBody>
      </p:sp>
      <p:sp>
        <p:nvSpPr>
          <p:cNvPr id="963" name="Google Shape;963;p31"/>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a:lnSpc>
                <a:spcPct val="100000"/>
              </a:lnSpc>
              <a:spcBef>
                <a:spcPts val="0"/>
              </a:spcBef>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indent="-342900">
              <a:lnSpc>
                <a:spcPct val="100000"/>
              </a:lnSpc>
              <a:buClr>
                <a:schemeClr val="accent1"/>
              </a:buClr>
              <a:buSzPts val="1800"/>
              <a:buNone/>
            </a:pP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cosa</a:t>
            </a:r>
            <a:r>
              <a:rPr lang="en-US" sz="1800" dirty="0">
                <a:solidFill>
                  <a:srgbClr val="404040"/>
                </a:solidFill>
                <a:latin typeface="Century Gothic"/>
                <a:ea typeface="Century Gothic"/>
                <a:cs typeface="Century Gothic"/>
                <a:sym typeface="Century Gothic"/>
              </a:rPr>
              <a:t> è </a:t>
            </a:r>
            <a:r>
              <a:rPr lang="en-US" sz="1800" dirty="0" err="1">
                <a:solidFill>
                  <a:srgbClr val="404040"/>
                </a:solidFill>
                <a:latin typeface="Century Gothic"/>
                <a:ea typeface="Century Gothic"/>
                <a:cs typeface="Century Gothic"/>
                <a:sym typeface="Century Gothic"/>
              </a:rPr>
              <a:t>successo</a:t>
            </a:r>
            <a:r>
              <a:rPr lang="en-US" sz="1800" dirty="0">
                <a:solidFill>
                  <a:srgbClr val="404040"/>
                </a:solidFill>
                <a:latin typeface="Century Gothic"/>
                <a:ea typeface="Century Gothic"/>
                <a:cs typeface="Century Gothic"/>
                <a:sym typeface="Century Gothic"/>
              </a:rPr>
              <a:t> e come </a:t>
            </a:r>
            <a:r>
              <a:rPr lang="en-US" sz="1800" dirty="0" err="1">
                <a:solidFill>
                  <a:srgbClr val="404040"/>
                </a:solidFill>
                <a:latin typeface="Century Gothic"/>
                <a:ea typeface="Century Gothic"/>
                <a:cs typeface="Century Gothic"/>
                <a:sym typeface="Century Gothic"/>
              </a:rPr>
              <a:t>si</a:t>
            </a:r>
            <a:r>
              <a:rPr lang="en-US" sz="1800" dirty="0">
                <a:solidFill>
                  <a:srgbClr val="404040"/>
                </a:solidFill>
                <a:latin typeface="Century Gothic"/>
                <a:ea typeface="Century Gothic"/>
                <a:cs typeface="Century Gothic"/>
                <a:sym typeface="Century Gothic"/>
              </a:rPr>
              <a:t> è </a:t>
            </a:r>
            <a:r>
              <a:rPr lang="en-US" sz="1800" dirty="0" err="1">
                <a:solidFill>
                  <a:srgbClr val="404040"/>
                </a:solidFill>
                <a:latin typeface="Century Gothic"/>
                <a:ea typeface="Century Gothic"/>
                <a:cs typeface="Century Gothic"/>
                <a:sym typeface="Century Gothic"/>
              </a:rPr>
              <a:t>svolto</a:t>
            </a:r>
            <a:r>
              <a:rPr lang="en-US" sz="1800" dirty="0">
                <a:solidFill>
                  <a:srgbClr val="404040"/>
                </a:solidFill>
                <a:latin typeface="Century Gothic"/>
                <a:ea typeface="Century Gothic"/>
                <a:cs typeface="Century Gothic"/>
                <a:sym typeface="Century Gothic"/>
              </a:rPr>
              <a:t>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Individuare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utili</a:t>
            </a:r>
            <a:r>
              <a:rPr lang="en-US" sz="1800" dirty="0">
                <a:solidFill>
                  <a:srgbClr val="404040"/>
                </a:solidFill>
                <a:latin typeface="Century Gothic"/>
                <a:ea typeface="Century Gothic"/>
                <a:cs typeface="Century Gothic"/>
                <a:sym typeface="Century Gothic"/>
              </a:rPr>
              <a:t> a </a:t>
            </a:r>
            <a:r>
              <a:rPr lang="en-US" sz="1800" dirty="0" err="1">
                <a:solidFill>
                  <a:srgbClr val="404040"/>
                </a:solidFill>
                <a:latin typeface="Century Gothic"/>
                <a:ea typeface="Century Gothic"/>
                <a:cs typeface="Century Gothic"/>
                <a:sym typeface="Century Gothic"/>
              </a:rPr>
              <a:t>ricostruire</a:t>
            </a:r>
            <a:r>
              <a:rPr lang="en-US" sz="1800" dirty="0">
                <a:solidFill>
                  <a:srgbClr val="404040"/>
                </a:solidFill>
                <a:latin typeface="Century Gothic"/>
                <a:ea typeface="Century Gothic"/>
                <a:cs typeface="Century Gothic"/>
                <a:sym typeface="Century Gothic"/>
              </a:rPr>
              <a:t> I </a:t>
            </a:r>
            <a:r>
              <a:rPr lang="en-US" sz="1800" dirty="0" err="1">
                <a:solidFill>
                  <a:srgbClr val="404040"/>
                </a:solidFill>
                <a:latin typeface="Century Gothic"/>
                <a:ea typeface="Century Gothic"/>
                <a:cs typeface="Century Gothic"/>
                <a:sym typeface="Century Gothic"/>
              </a:rPr>
              <a:t>fatti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Comunicazioni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Documenti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•Log</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Metadati</a:t>
            </a:r>
            <a:r>
              <a:rPr lang="en-US" sz="1800" dirty="0">
                <a:solidFill>
                  <a:srgbClr val="404040"/>
                </a:solidFill>
                <a:latin typeface="Century Gothic"/>
                <a:ea typeface="Century Gothic"/>
                <a:cs typeface="Century Gothic"/>
                <a:sym typeface="Century Gothic"/>
              </a:rPr>
              <a:t> (date, </a:t>
            </a:r>
            <a:r>
              <a:rPr lang="en-US" sz="1800" dirty="0" err="1">
                <a:solidFill>
                  <a:srgbClr val="404040"/>
                </a:solidFill>
                <a:latin typeface="Century Gothic"/>
                <a:ea typeface="Century Gothic"/>
                <a:cs typeface="Century Gothic"/>
                <a:sym typeface="Century Gothic"/>
              </a:rPr>
              <a:t>luoghi</a:t>
            </a:r>
            <a:r>
              <a:rPr lang="en-US" sz="1800" dirty="0">
                <a:solidFill>
                  <a:srgbClr val="404040"/>
                </a:solidFill>
                <a:latin typeface="Century Gothic"/>
                <a:ea typeface="Century Gothic"/>
                <a:cs typeface="Century Gothic"/>
                <a:sym typeface="Century Gothic"/>
              </a:rPr>
              <a:t>, coordinate…)</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47247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32"/>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 correlazione dei dati</a:t>
            </a:r>
            <a:endParaRPr/>
          </a:p>
        </p:txBody>
      </p:sp>
      <p:sp>
        <p:nvSpPr>
          <p:cNvPr id="969" name="Google Shape;969;p32"/>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a:lnSpc>
                <a:spcPct val="100000"/>
              </a:lnSpc>
              <a:spcBef>
                <a:spcPts val="0"/>
              </a:spcBef>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a:lnSpc>
                <a:spcPct val="100000"/>
              </a:lnSpc>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indent="-342900">
              <a:lnSpc>
                <a:spcPct val="100000"/>
              </a:lnSpc>
              <a:buClr>
                <a:schemeClr val="accent1"/>
              </a:buClr>
              <a:buSzPts val="1800"/>
              <a:buNone/>
            </a:pPr>
            <a:r>
              <a:rPr lang="en-US" sz="1800" dirty="0">
                <a:solidFill>
                  <a:srgbClr val="404040"/>
                </a:solidFill>
                <a:latin typeface="Century Gothic"/>
                <a:ea typeface="Century Gothic"/>
                <a:cs typeface="Century Gothic"/>
                <a:sym typeface="Century Gothic"/>
              </a:rPr>
              <a:t>Chi è </a:t>
            </a:r>
            <a:r>
              <a:rPr lang="en-US" sz="1800" dirty="0" err="1">
                <a:solidFill>
                  <a:srgbClr val="404040"/>
                </a:solidFill>
                <a:latin typeface="Century Gothic"/>
                <a:ea typeface="Century Gothic"/>
                <a:cs typeface="Century Gothic"/>
                <a:sym typeface="Century Gothic"/>
              </a:rPr>
              <a:t>coinvolto</a:t>
            </a:r>
            <a:r>
              <a:rPr lang="en-US" sz="1800" dirty="0">
                <a:solidFill>
                  <a:srgbClr val="404040"/>
                </a:solidFill>
                <a:latin typeface="Century Gothic"/>
                <a:ea typeface="Century Gothic"/>
                <a:cs typeface="Century Gothic"/>
                <a:sym typeface="Century Gothic"/>
              </a:rPr>
              <a:t>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Comunicazioni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Metadati</a:t>
            </a:r>
            <a:r>
              <a:rPr lang="en-US" sz="1800" dirty="0">
                <a:solidFill>
                  <a:srgbClr val="404040"/>
                </a:solidFill>
                <a:latin typeface="Century Gothic"/>
                <a:ea typeface="Century Gothic"/>
                <a:cs typeface="Century Gothic"/>
                <a:sym typeface="Century Gothic"/>
              </a:rPr>
              <a:t> (date, </a:t>
            </a:r>
            <a:r>
              <a:rPr lang="en-US" sz="1800" dirty="0" err="1">
                <a:solidFill>
                  <a:srgbClr val="404040"/>
                </a:solidFill>
                <a:latin typeface="Century Gothic"/>
                <a:ea typeface="Century Gothic"/>
                <a:cs typeface="Century Gothic"/>
                <a:sym typeface="Century Gothic"/>
              </a:rPr>
              <a:t>utenti</a:t>
            </a:r>
            <a:r>
              <a:rPr lang="en-US" sz="1800" dirty="0">
                <a:solidFill>
                  <a:srgbClr val="404040"/>
                </a:solidFill>
                <a:latin typeface="Century Gothic"/>
                <a:ea typeface="Century Gothic"/>
                <a:cs typeface="Century Gothic"/>
                <a:sym typeface="Century Gothic"/>
              </a:rPr>
              <a:t>)</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7149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 correlazione dei dati</a:t>
            </a:r>
            <a:endParaRPr/>
          </a:p>
        </p:txBody>
      </p:sp>
      <p:sp>
        <p:nvSpPr>
          <p:cNvPr id="975" name="Google Shape;975;p33"/>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a:lnSpc>
                <a:spcPct val="100000"/>
              </a:lnSpc>
              <a:spcBef>
                <a:spcPts val="0"/>
              </a:spcBef>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a:lnSpc>
                <a:spcPct val="100000"/>
              </a:lnSpc>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a:lnSpc>
                <a:spcPct val="100000"/>
              </a:lnSpc>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indent="-342900">
              <a:lnSpc>
                <a:spcPct val="100000"/>
              </a:lnSpc>
              <a:buClr>
                <a:schemeClr val="accent1"/>
              </a:buClr>
              <a:buSzPts val="1800"/>
              <a:buNone/>
            </a:pPr>
            <a:r>
              <a:rPr lang="en-US" sz="1800" dirty="0" err="1">
                <a:solidFill>
                  <a:srgbClr val="404040"/>
                </a:solidFill>
                <a:latin typeface="Century Gothic"/>
                <a:ea typeface="Century Gothic"/>
                <a:cs typeface="Century Gothic"/>
                <a:sym typeface="Century Gothic"/>
              </a:rPr>
              <a:t>Quando</a:t>
            </a:r>
            <a:r>
              <a:rPr lang="en-US" sz="1800" dirty="0">
                <a:solidFill>
                  <a:srgbClr val="404040"/>
                </a:solidFill>
                <a:latin typeface="Century Gothic"/>
                <a:ea typeface="Century Gothic"/>
                <a:cs typeface="Century Gothic"/>
                <a:sym typeface="Century Gothic"/>
              </a:rPr>
              <a:t> è </a:t>
            </a:r>
            <a:r>
              <a:rPr lang="en-US" sz="1800" dirty="0" err="1">
                <a:solidFill>
                  <a:srgbClr val="404040"/>
                </a:solidFill>
                <a:latin typeface="Century Gothic"/>
                <a:ea typeface="Century Gothic"/>
                <a:cs typeface="Century Gothic"/>
                <a:sym typeface="Century Gothic"/>
              </a:rPr>
              <a:t>accaduto</a:t>
            </a:r>
            <a:r>
              <a:rPr lang="en-US" sz="1800" dirty="0">
                <a:solidFill>
                  <a:srgbClr val="404040"/>
                </a:solidFill>
                <a:latin typeface="Century Gothic"/>
                <a:ea typeface="Century Gothic"/>
                <a:cs typeface="Century Gothic"/>
                <a:sym typeface="Century Gothic"/>
              </a:rPr>
              <a:t>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Comunicazioni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Metadati</a:t>
            </a:r>
            <a:r>
              <a:rPr lang="en-US" sz="1800" dirty="0">
                <a:solidFill>
                  <a:srgbClr val="404040"/>
                </a:solidFill>
                <a:latin typeface="Century Gothic"/>
                <a:ea typeface="Century Gothic"/>
                <a:cs typeface="Century Gothic"/>
                <a:sym typeface="Century Gothic"/>
              </a:rPr>
              <a:t> (date, </a:t>
            </a:r>
            <a:r>
              <a:rPr lang="en-US" sz="1800" dirty="0" err="1">
                <a:solidFill>
                  <a:srgbClr val="404040"/>
                </a:solidFill>
                <a:latin typeface="Century Gothic"/>
                <a:ea typeface="Century Gothic"/>
                <a:cs typeface="Century Gothic"/>
                <a:sym typeface="Century Gothic"/>
              </a:rPr>
              <a:t>utenti</a:t>
            </a:r>
            <a:r>
              <a:rPr lang="en-US" sz="1800" dirty="0">
                <a:solidFill>
                  <a:srgbClr val="404040"/>
                </a:solidFill>
                <a:latin typeface="Century Gothic"/>
                <a:ea typeface="Century Gothic"/>
                <a:cs typeface="Century Gothic"/>
                <a:sym typeface="Century Gothic"/>
              </a:rPr>
              <a:t>)</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08524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34"/>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 correlazione dei dati</a:t>
            </a:r>
            <a:endParaRPr/>
          </a:p>
        </p:txBody>
      </p:sp>
      <p:sp>
        <p:nvSpPr>
          <p:cNvPr id="981" name="Google Shape;981;p34"/>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a:lnSpc>
                <a:spcPct val="100000"/>
              </a:lnSpc>
              <a:spcBef>
                <a:spcPts val="0"/>
              </a:spcBef>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a:lnSpc>
                <a:spcPct val="100000"/>
              </a:lnSpc>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indent="-342900">
              <a:lnSpc>
                <a:spcPct val="100000"/>
              </a:lnSpc>
              <a:buClr>
                <a:schemeClr val="accent1"/>
              </a:buClr>
              <a:buSzPts val="1800"/>
              <a:buNone/>
            </a:pPr>
            <a:r>
              <a:rPr lang="en-US" sz="1800" dirty="0">
                <a:solidFill>
                  <a:srgbClr val="404040"/>
                </a:solidFill>
                <a:latin typeface="Century Gothic"/>
                <a:ea typeface="Century Gothic"/>
                <a:cs typeface="Century Gothic"/>
                <a:sym typeface="Century Gothic"/>
              </a:rPr>
              <a:t>Da dove a dove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Comunicazioni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Documenti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•Log</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Metadati</a:t>
            </a:r>
            <a:r>
              <a:rPr lang="en-US" sz="1800" dirty="0">
                <a:solidFill>
                  <a:srgbClr val="404040"/>
                </a:solidFill>
                <a:latin typeface="Century Gothic"/>
                <a:ea typeface="Century Gothic"/>
                <a:cs typeface="Century Gothic"/>
                <a:sym typeface="Century Gothic"/>
              </a:rPr>
              <a:t> (date, </a:t>
            </a:r>
            <a:r>
              <a:rPr lang="en-US" sz="1800" dirty="0" err="1">
                <a:solidFill>
                  <a:srgbClr val="404040"/>
                </a:solidFill>
                <a:latin typeface="Century Gothic"/>
                <a:ea typeface="Century Gothic"/>
                <a:cs typeface="Century Gothic"/>
                <a:sym typeface="Century Gothic"/>
              </a:rPr>
              <a:t>luoghi</a:t>
            </a:r>
            <a:r>
              <a:rPr lang="en-US" sz="1800" dirty="0">
                <a:solidFill>
                  <a:srgbClr val="404040"/>
                </a:solidFill>
                <a:latin typeface="Century Gothic"/>
                <a:ea typeface="Century Gothic"/>
                <a:cs typeface="Century Gothic"/>
                <a:sym typeface="Century Gothic"/>
              </a:rPr>
              <a:t>, coordinate…)</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Tabulati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telefonici</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84593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35"/>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 correlazione dei dati</a:t>
            </a:r>
            <a:endParaRPr/>
          </a:p>
        </p:txBody>
      </p:sp>
      <p:sp>
        <p:nvSpPr>
          <p:cNvPr id="987" name="Google Shape;987;p35"/>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a:lnSpc>
                <a:spcPct val="100000"/>
              </a:lnSpc>
              <a:spcBef>
                <a:spcPts val="0"/>
              </a:spcBef>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a:lnSpc>
                <a:spcPct val="100000"/>
              </a:lnSpc>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indent="-342900">
              <a:lnSpc>
                <a:spcPct val="100000"/>
              </a:lnSpc>
              <a:buClr>
                <a:schemeClr val="accent1"/>
              </a:buClr>
              <a:buSzPts val="1800"/>
              <a:buNone/>
            </a:pPr>
            <a:r>
              <a:rPr lang="en-US" sz="1800" dirty="0" err="1">
                <a:solidFill>
                  <a:srgbClr val="404040"/>
                </a:solidFill>
                <a:latin typeface="Century Gothic"/>
                <a:ea typeface="Century Gothic"/>
                <a:cs typeface="Century Gothic"/>
                <a:sym typeface="Century Gothic"/>
              </a:rPr>
              <a:t>Quante</a:t>
            </a:r>
            <a:r>
              <a:rPr lang="en-US" sz="1800" dirty="0">
                <a:solidFill>
                  <a:srgbClr val="404040"/>
                </a:solidFill>
                <a:latin typeface="Century Gothic"/>
                <a:ea typeface="Century Gothic"/>
                <a:cs typeface="Century Gothic"/>
                <a:sym typeface="Century Gothic"/>
              </a:rPr>
              <a:t> volte </a:t>
            </a:r>
            <a:r>
              <a:rPr lang="en-US" sz="1800" dirty="0" err="1">
                <a:solidFill>
                  <a:srgbClr val="404040"/>
                </a:solidFill>
                <a:latin typeface="Century Gothic"/>
                <a:ea typeface="Century Gothic"/>
                <a:cs typeface="Century Gothic"/>
                <a:sym typeface="Century Gothic"/>
              </a:rPr>
              <a:t>si</a:t>
            </a:r>
            <a:r>
              <a:rPr lang="en-US" sz="1800" dirty="0">
                <a:solidFill>
                  <a:srgbClr val="404040"/>
                </a:solidFill>
                <a:latin typeface="Century Gothic"/>
                <a:ea typeface="Century Gothic"/>
                <a:cs typeface="Century Gothic"/>
                <a:sym typeface="Century Gothic"/>
              </a:rPr>
              <a:t> è </a:t>
            </a:r>
            <a:r>
              <a:rPr lang="en-US" sz="1800" dirty="0" err="1">
                <a:solidFill>
                  <a:srgbClr val="404040"/>
                </a:solidFill>
                <a:latin typeface="Century Gothic"/>
                <a:ea typeface="Century Gothic"/>
                <a:cs typeface="Century Gothic"/>
                <a:sym typeface="Century Gothic"/>
              </a:rPr>
              <a:t>verificato</a:t>
            </a:r>
            <a:r>
              <a:rPr lang="en-US" sz="1800" dirty="0">
                <a:solidFill>
                  <a:srgbClr val="404040"/>
                </a:solidFill>
                <a:latin typeface="Century Gothic"/>
                <a:ea typeface="Century Gothic"/>
                <a:cs typeface="Century Gothic"/>
                <a:sym typeface="Century Gothic"/>
              </a:rPr>
              <a:t>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Comunicazioni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Documenti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•Log</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Metadati</a:t>
            </a:r>
            <a:r>
              <a:rPr lang="en-US" sz="1800" dirty="0">
                <a:solidFill>
                  <a:srgbClr val="404040"/>
                </a:solidFill>
                <a:latin typeface="Century Gothic"/>
                <a:ea typeface="Century Gothic"/>
                <a:cs typeface="Century Gothic"/>
                <a:sym typeface="Century Gothic"/>
              </a:rPr>
              <a:t> (date…)</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44021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36"/>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 correlazione dei dati</a:t>
            </a:r>
            <a:endParaRPr/>
          </a:p>
        </p:txBody>
      </p:sp>
      <p:sp>
        <p:nvSpPr>
          <p:cNvPr id="993" name="Google Shape;993;p36"/>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a:lnSpc>
                <a:spcPct val="100000"/>
              </a:lnSpc>
              <a:spcBef>
                <a:spcPts val="0"/>
              </a:spcBef>
              <a:buClr>
                <a:schemeClr val="accent1"/>
              </a:buClr>
              <a:buSzPts val="1800"/>
              <a:buNone/>
            </a:pPr>
            <a:endParaRPr sz="1800" dirty="0">
              <a:solidFill>
                <a:srgbClr val="404040"/>
              </a:solidFill>
              <a:latin typeface="Century Gothic"/>
              <a:ea typeface="Century Gothic"/>
              <a:cs typeface="Century Gothic"/>
              <a:sym typeface="Century Gothic"/>
            </a:endParaRPr>
          </a:p>
          <a:p>
            <a:pPr marL="342900" indent="-342900">
              <a:lnSpc>
                <a:spcPct val="100000"/>
              </a:lnSpc>
              <a:buClr>
                <a:schemeClr val="accent1"/>
              </a:buClr>
              <a:buSzPts val="1800"/>
              <a:buNone/>
            </a:pPr>
            <a:r>
              <a:rPr lang="en-US" sz="1800" dirty="0" err="1">
                <a:solidFill>
                  <a:srgbClr val="404040"/>
                </a:solidFill>
                <a:latin typeface="Century Gothic"/>
                <a:ea typeface="Century Gothic"/>
                <a:cs typeface="Century Gothic"/>
                <a:sym typeface="Century Gothic"/>
              </a:rPr>
              <a:t>C’era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consapevolezza</a:t>
            </a:r>
            <a:r>
              <a:rPr lang="en-US" sz="1800" dirty="0">
                <a:solidFill>
                  <a:srgbClr val="404040"/>
                </a:solidFill>
                <a:latin typeface="Century Gothic"/>
                <a:ea typeface="Century Gothic"/>
                <a:cs typeface="Century Gothic"/>
                <a:sym typeface="Century Gothic"/>
              </a:rPr>
              <a:t> </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Comunicazioni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Cancellazione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dati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Documenti</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•Log</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Metadati</a:t>
            </a:r>
            <a:r>
              <a:rPr lang="en-US" sz="1800" dirty="0">
                <a:solidFill>
                  <a:srgbClr val="404040"/>
                </a:solidFill>
                <a:latin typeface="Century Gothic"/>
                <a:ea typeface="Century Gothic"/>
                <a:cs typeface="Century Gothic"/>
                <a:sym typeface="Century Gothic"/>
              </a:rPr>
              <a:t> (date…)</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Navigazione</a:t>
            </a:r>
            <a:r>
              <a:rPr lang="en-US" sz="1800" dirty="0">
                <a:solidFill>
                  <a:srgbClr val="404040"/>
                </a:solidFill>
                <a:latin typeface="Century Gothic"/>
                <a:ea typeface="Century Gothic"/>
                <a:cs typeface="Century Gothic"/>
                <a:sym typeface="Century Gothic"/>
              </a:rPr>
              <a:t> web</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Competenze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utente</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45479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37"/>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 correlazione dei dati</a:t>
            </a:r>
            <a:endParaRPr/>
          </a:p>
        </p:txBody>
      </p:sp>
      <p:sp>
        <p:nvSpPr>
          <p:cNvPr id="999" name="Google Shape;999;p37"/>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1800"/>
              <a:buNone/>
            </a:pPr>
            <a:r>
              <a:rPr lang="en-US" sz="1800">
                <a:solidFill>
                  <a:srgbClr val="404040"/>
                </a:solidFill>
                <a:latin typeface="Century Gothic"/>
                <a:ea typeface="Century Gothic"/>
                <a:cs typeface="Century Gothic"/>
                <a:sym typeface="Century Gothic"/>
              </a:rPr>
              <a:t>Esempi di ricerche</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•Ricerca per parole chiave</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•Utilizzo delle periferiche usb</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•Analisi dei documenti aperti e utilizzati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•Ricostruzione della navigazione in internet</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•Manomissione delle prove</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•Cronologia dei programmi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•Conferma di un alibi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•Verifica dell’autore</a:t>
            </a:r>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8525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risposta</a:t>
            </a:r>
            <a:endParaRPr lang="it-IT" dirty="0"/>
          </a:p>
        </p:txBody>
      </p:sp>
      <p:sp>
        <p:nvSpPr>
          <p:cNvPr id="3" name="Segnaposto testo 2"/>
          <p:cNvSpPr>
            <a:spLocks noGrp="1"/>
          </p:cNvSpPr>
          <p:nvPr>
            <p:ph idx="1"/>
          </p:nvPr>
        </p:nvSpPr>
        <p:spPr>
          <a:xfrm>
            <a:off x="2369128" y="2133600"/>
            <a:ext cx="8298873" cy="3777622"/>
          </a:xfrm>
        </p:spPr>
        <p:txBody>
          <a:bodyPr>
            <a:normAutofit/>
          </a:bodyPr>
          <a:lstStyle/>
          <a:p>
            <a:r>
              <a:rPr lang="it-IT" dirty="0"/>
              <a:t>Le stampe o gli </a:t>
            </a:r>
            <a:r>
              <a:rPr lang="it-IT" dirty="0" err="1"/>
              <a:t>screenshot</a:t>
            </a:r>
            <a:r>
              <a:rPr lang="it-IT" dirty="0"/>
              <a:t> difficilmente sono ammessi in un procedimento giudiziario come prova </a:t>
            </a:r>
            <a:r>
              <a:rPr lang="it-IT" dirty="0" err="1"/>
              <a:t>perchè</a:t>
            </a:r>
            <a:r>
              <a:rPr lang="it-IT" dirty="0"/>
              <a:t> non godono dell’</a:t>
            </a:r>
            <a:r>
              <a:rPr lang="it-IT" b="1" dirty="0"/>
              <a:t>integrità </a:t>
            </a:r>
            <a:r>
              <a:rPr lang="it-IT" dirty="0"/>
              <a:t>delle evidenze informatiche raccolte con strumentazione adeguata e metodi scientifici. </a:t>
            </a:r>
          </a:p>
          <a:p>
            <a:r>
              <a:rPr lang="it-IT" dirty="0"/>
              <a:t>Anche la fotografia dello schermo del PC non ha pienamente valore probatorio, o meglio, può essere facilmente essere contestata dalla controparte, poiché per quanto possa avere una storicità temporale (l’ora esatta potrebbe essere contenuta nell’immagine, ovvero il sistema che l’ha generata si sincronizza automaticamente con l’ora esatta e salva le immagini in modo incrementale) ritrae qualcosa che può facilmente essere </a:t>
            </a:r>
            <a:r>
              <a:rPr lang="it-IT" b="1" dirty="0"/>
              <a:t>artefatto </a:t>
            </a:r>
            <a:r>
              <a:rPr lang="it-IT" dirty="0"/>
              <a:t>(lo schermo).</a:t>
            </a:r>
          </a:p>
          <a:p>
            <a:endParaRPr lang="it-IT" dirty="0"/>
          </a:p>
        </p:txBody>
      </p:sp>
    </p:spTree>
    <p:extLst>
      <p:ext uri="{BB962C8B-B14F-4D97-AF65-F5344CB8AC3E}">
        <p14:creationId xmlns:p14="http://schemas.microsoft.com/office/powerpoint/2010/main" val="156535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38"/>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Esempi di ricerche</a:t>
            </a:r>
            <a:br>
              <a:rPr lang="en-US" sz="3600">
                <a:solidFill>
                  <a:srgbClr val="262626"/>
                </a:solidFill>
                <a:latin typeface="Century Gothic"/>
                <a:ea typeface="Century Gothic"/>
                <a:cs typeface="Century Gothic"/>
                <a:sym typeface="Century Gothic"/>
              </a:rPr>
            </a:br>
            <a:r>
              <a:rPr lang="en-US" sz="3600">
                <a:solidFill>
                  <a:srgbClr val="262626"/>
                </a:solidFill>
                <a:latin typeface="Century Gothic"/>
                <a:ea typeface="Century Gothic"/>
                <a:cs typeface="Century Gothic"/>
                <a:sym typeface="Century Gothic"/>
              </a:rPr>
              <a:t/>
            </a:r>
            <a:br>
              <a:rPr lang="en-US" sz="3600">
                <a:solidFill>
                  <a:srgbClr val="262626"/>
                </a:solidFill>
                <a:latin typeface="Century Gothic"/>
                <a:ea typeface="Century Gothic"/>
                <a:cs typeface="Century Gothic"/>
                <a:sym typeface="Century Gothic"/>
              </a:rPr>
            </a:br>
            <a:endParaRPr/>
          </a:p>
        </p:txBody>
      </p:sp>
      <p:sp>
        <p:nvSpPr>
          <p:cNvPr id="1005" name="Google Shape;1005;p38"/>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a:lnSpc>
                <a:spcPct val="100000"/>
              </a:lnSpc>
              <a:spcBef>
                <a:spcPts val="0"/>
              </a:spcBef>
              <a:buClr>
                <a:schemeClr val="accent1"/>
              </a:buClr>
              <a:buSzPts val="1800"/>
              <a:buNone/>
            </a:pPr>
            <a:endParaRPr sz="1800">
              <a:solidFill>
                <a:srgbClr val="404040"/>
              </a:solidFill>
              <a:latin typeface="Century Gothic"/>
              <a:ea typeface="Century Gothic"/>
              <a:cs typeface="Century Gothic"/>
              <a:sym typeface="Century Gothic"/>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Ricerca per parole chiave</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•Utilizzo delle periferiche usb</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•Analisi dei documenti aperti e utilizzati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•Ricostruzione della navigazione in internet</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•Manomissione delle prove</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•Cronologia dei programmi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•Conferma di un alibi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•Verifica dell’autore</a:t>
            </a:r>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65317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39"/>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Valutazione</a:t>
            </a:r>
            <a:endParaRPr/>
          </a:p>
        </p:txBody>
      </p:sp>
      <p:sp>
        <p:nvSpPr>
          <p:cNvPr id="1011" name="Google Shape;1011;p39"/>
          <p:cNvSpPr txBox="1">
            <a:spLocks noGrp="1"/>
          </p:cNvSpPr>
          <p:nvPr>
            <p:ph idx="1"/>
          </p:nvPr>
        </p:nvSpPr>
        <p:spPr>
          <a:xfrm>
            <a:off x="3048000" y="1600200"/>
            <a:ext cx="6591300" cy="377825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1800"/>
              <a:buNone/>
            </a:pPr>
            <a:r>
              <a:rPr lang="en-US" sz="1800">
                <a:solidFill>
                  <a:srgbClr val="404040"/>
                </a:solidFill>
                <a:latin typeface="Century Gothic"/>
                <a:ea typeface="Century Gothic"/>
                <a:cs typeface="Century Gothic"/>
                <a:sym typeface="Century Gothic"/>
              </a:rPr>
              <a:t>La valutazione è una fase necessaria per stabilire:</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•Se il reperto informatico è stato</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•alterato</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•inquinato</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•contraffatto</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Se le procedure di acquisizione sono state legittime</a:t>
            </a:r>
            <a:endParaRPr/>
          </a:p>
          <a:p>
            <a:pPr marL="0" indent="0">
              <a:lnSpc>
                <a:spcPct val="100000"/>
              </a:lnSpc>
              <a:buClr>
                <a:schemeClr val="accent1"/>
              </a:buClr>
              <a:buSzPts val="1800"/>
              <a:buNone/>
            </a:pPr>
            <a:r>
              <a:rPr lang="en-US" sz="1800">
                <a:solidFill>
                  <a:srgbClr val="404040"/>
                </a:solidFill>
                <a:latin typeface="Century Gothic"/>
                <a:ea typeface="Century Gothic"/>
                <a:cs typeface="Century Gothic"/>
                <a:sym typeface="Century Gothic"/>
              </a:rPr>
              <a:t>Se il reperto è</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•attendibile</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•integro</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•autentico</a:t>
            </a:r>
            <a:endParaRPr/>
          </a:p>
          <a:p>
            <a:pPr marL="0" indent="0">
              <a:lnSpc>
                <a:spcPct val="100000"/>
              </a:lnSpc>
              <a:buClr>
                <a:schemeClr val="accent1"/>
              </a:buClr>
              <a:buSzPts val="1800"/>
              <a:buNone/>
            </a:pPr>
            <a:r>
              <a:rPr lang="en-US" sz="1800">
                <a:solidFill>
                  <a:srgbClr val="404040"/>
                </a:solidFill>
                <a:latin typeface="Century Gothic"/>
                <a:ea typeface="Century Gothic"/>
                <a:cs typeface="Century Gothic"/>
                <a:sym typeface="Century Gothic"/>
              </a:rPr>
              <a:t>Il significato dei dati presenti sul supporto</a:t>
            </a:r>
            <a:endParaRPr/>
          </a:p>
          <a:p>
            <a:pPr marL="0" indent="0">
              <a:lnSpc>
                <a:spcPct val="100000"/>
              </a:lnSpc>
              <a:buClr>
                <a:schemeClr val="accent1"/>
              </a:buClr>
              <a:buSzPts val="1800"/>
              <a:buNone/>
            </a:pPr>
            <a:endParaRPr sz="1800">
              <a:solidFill>
                <a:srgbClr val="404040"/>
              </a:solidFill>
              <a:latin typeface="Century Gothic"/>
              <a:ea typeface="Century Gothic"/>
              <a:cs typeface="Century Gothic"/>
              <a:sym typeface="Century Gothic"/>
            </a:endParaRPr>
          </a:p>
          <a:p>
            <a:pPr marL="0" indent="0">
              <a:lnSpc>
                <a:spcPct val="100000"/>
              </a:lnSpc>
              <a:buClr>
                <a:schemeClr val="accent1"/>
              </a:buClr>
              <a:buSzPts val="1800"/>
              <a:buNone/>
            </a:pPr>
            <a:endParaRPr sz="1800">
              <a:solidFill>
                <a:srgbClr val="404040"/>
              </a:solidFill>
              <a:latin typeface="Century Gothic"/>
              <a:ea typeface="Century Gothic"/>
              <a:cs typeface="Century Gothic"/>
              <a:sym typeface="Century Gothic"/>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22790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40"/>
          <p:cNvSpPr txBox="1">
            <a:spLocks noGrp="1"/>
          </p:cNvSpPr>
          <p:nvPr>
            <p:ph type="title"/>
          </p:nvPr>
        </p:nvSpPr>
        <p:spPr>
          <a:xfrm>
            <a:off x="3468687" y="623887"/>
            <a:ext cx="6589712" cy="900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dirty="0" err="1">
                <a:solidFill>
                  <a:srgbClr val="262626"/>
                </a:solidFill>
                <a:latin typeface="Century Gothic"/>
                <a:ea typeface="Century Gothic"/>
                <a:cs typeface="Century Gothic"/>
                <a:sym typeface="Century Gothic"/>
              </a:rPr>
              <a:t>Presentazione</a:t>
            </a:r>
            <a:endParaRPr dirty="0"/>
          </a:p>
        </p:txBody>
      </p:sp>
      <p:sp>
        <p:nvSpPr>
          <p:cNvPr id="1017" name="Google Shape;1017;p40"/>
          <p:cNvSpPr txBox="1">
            <a:spLocks noGrp="1"/>
          </p:cNvSpPr>
          <p:nvPr>
            <p:ph idx="1"/>
          </p:nvPr>
        </p:nvSpPr>
        <p:spPr>
          <a:xfrm>
            <a:off x="2867891" y="1233054"/>
            <a:ext cx="6591300" cy="5749636"/>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1800"/>
              <a:buNone/>
            </a:pPr>
            <a:r>
              <a:rPr lang="en-US" sz="1800" dirty="0" err="1">
                <a:solidFill>
                  <a:srgbClr val="404040"/>
                </a:solidFill>
                <a:latin typeface="Century Gothic"/>
                <a:ea typeface="Century Gothic"/>
                <a:cs typeface="Century Gothic"/>
                <a:sym typeface="Century Gothic"/>
              </a:rPr>
              <a:t>Dopo</a:t>
            </a:r>
            <a:r>
              <a:rPr lang="en-US" sz="1800" dirty="0">
                <a:solidFill>
                  <a:srgbClr val="404040"/>
                </a:solidFill>
                <a:latin typeface="Century Gothic"/>
                <a:ea typeface="Century Gothic"/>
                <a:cs typeface="Century Gothic"/>
                <a:sym typeface="Century Gothic"/>
              </a:rPr>
              <a:t> aver </a:t>
            </a:r>
            <a:r>
              <a:rPr lang="en-US" sz="1800" dirty="0" err="1">
                <a:solidFill>
                  <a:srgbClr val="404040"/>
                </a:solidFill>
                <a:latin typeface="Century Gothic"/>
                <a:ea typeface="Century Gothic"/>
                <a:cs typeface="Century Gothic"/>
                <a:sym typeface="Century Gothic"/>
              </a:rPr>
              <a:t>completato</a:t>
            </a:r>
            <a:r>
              <a:rPr lang="en-US" sz="1800" dirty="0">
                <a:solidFill>
                  <a:srgbClr val="404040"/>
                </a:solidFill>
                <a:latin typeface="Century Gothic"/>
                <a:ea typeface="Century Gothic"/>
                <a:cs typeface="Century Gothic"/>
                <a:sym typeface="Century Gothic"/>
              </a:rPr>
              <a:t> le </a:t>
            </a:r>
            <a:r>
              <a:rPr lang="en-US" sz="1800" dirty="0" err="1">
                <a:solidFill>
                  <a:srgbClr val="404040"/>
                </a:solidFill>
                <a:latin typeface="Century Gothic"/>
                <a:ea typeface="Century Gothic"/>
                <a:cs typeface="Century Gothic"/>
                <a:sym typeface="Century Gothic"/>
              </a:rPr>
              <a:t>fasi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tecniche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occorre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predisporre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una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sintesi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dell’intero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processo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tramite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l’esposizione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entro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limiti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concordati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informazioni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fattuali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ricavate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dalle</a:t>
            </a:r>
            <a:r>
              <a:rPr lang="en-US" sz="1800" dirty="0">
                <a:solidFill>
                  <a:srgbClr val="404040"/>
                </a:solidFill>
                <a:latin typeface="Century Gothic"/>
                <a:ea typeface="Century Gothic"/>
                <a:cs typeface="Century Gothic"/>
                <a:sym typeface="Century Gothic"/>
              </a:rPr>
              <a:t> prove e </a:t>
            </a:r>
            <a:r>
              <a:rPr lang="en-US" sz="1800" dirty="0" err="1">
                <a:solidFill>
                  <a:srgbClr val="404040"/>
                </a:solidFill>
                <a:latin typeface="Century Gothic"/>
                <a:ea typeface="Century Gothic"/>
                <a:cs typeface="Century Gothic"/>
                <a:sym typeface="Century Gothic"/>
              </a:rPr>
              <a:t>dall'insieme</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esami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ed</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analisi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hanno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costituito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l'indagine</a:t>
            </a:r>
            <a:endParaRPr dirty="0"/>
          </a:p>
          <a:p>
            <a:pPr marL="0" indent="0">
              <a:lnSpc>
                <a:spcPct val="100000"/>
              </a:lnSpc>
              <a:buClr>
                <a:schemeClr val="accent1"/>
              </a:buClr>
              <a:buSzPts val="1800"/>
              <a:buNone/>
            </a:pPr>
            <a:r>
              <a:rPr lang="en-US" sz="1800" dirty="0" err="1">
                <a:solidFill>
                  <a:srgbClr val="404040"/>
                </a:solidFill>
                <a:latin typeface="Century Gothic"/>
                <a:ea typeface="Century Gothic"/>
                <a:cs typeface="Century Gothic"/>
                <a:sym typeface="Century Gothic"/>
              </a:rPr>
              <a:t>Questo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obiettivo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concretizza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attraverso</a:t>
            </a:r>
            <a:r>
              <a:rPr lang="en-US" sz="1800" dirty="0">
                <a:solidFill>
                  <a:srgbClr val="404040"/>
                </a:solidFill>
                <a:latin typeface="Century Gothic"/>
                <a:ea typeface="Century Gothic"/>
                <a:cs typeface="Century Gothic"/>
                <a:sym typeface="Century Gothic"/>
              </a:rPr>
              <a:t> la </a:t>
            </a:r>
            <a:r>
              <a:rPr lang="en-US" sz="1800" dirty="0" err="1">
                <a:solidFill>
                  <a:srgbClr val="404040"/>
                </a:solidFill>
                <a:latin typeface="Century Gothic"/>
                <a:ea typeface="Century Gothic"/>
                <a:cs typeface="Century Gothic"/>
                <a:sym typeface="Century Gothic"/>
              </a:rPr>
              <a:t>redazione</a:t>
            </a:r>
            <a:r>
              <a:rPr lang="en-US" sz="1800" dirty="0">
                <a:solidFill>
                  <a:srgbClr val="404040"/>
                </a:solidFill>
                <a:latin typeface="Century Gothic"/>
                <a:ea typeface="Century Gothic"/>
                <a:cs typeface="Century Gothic"/>
                <a:sym typeface="Century Gothic"/>
              </a:rPr>
              <a:t> di un </a:t>
            </a:r>
            <a:r>
              <a:rPr lang="en-US" sz="1800" dirty="0" err="1">
                <a:solidFill>
                  <a:srgbClr val="404040"/>
                </a:solidFill>
                <a:latin typeface="Century Gothic"/>
                <a:ea typeface="Century Gothic"/>
                <a:cs typeface="Century Gothic"/>
                <a:sym typeface="Century Gothic"/>
              </a:rPr>
              <a:t>elaborato</a:t>
            </a:r>
            <a:r>
              <a:rPr lang="en-US" sz="1800" dirty="0">
                <a:solidFill>
                  <a:srgbClr val="404040"/>
                </a:solidFill>
                <a:latin typeface="Century Gothic"/>
                <a:ea typeface="Century Gothic"/>
                <a:cs typeface="Century Gothic"/>
                <a:sym typeface="Century Gothic"/>
              </a:rPr>
              <a:t> o report da cui </a:t>
            </a:r>
            <a:r>
              <a:rPr lang="en-US" sz="1800" dirty="0" err="1">
                <a:solidFill>
                  <a:srgbClr val="404040"/>
                </a:solidFill>
                <a:latin typeface="Century Gothic"/>
                <a:ea typeface="Century Gothic"/>
                <a:cs typeface="Century Gothic"/>
                <a:sym typeface="Century Gothic"/>
              </a:rPr>
              <a:t>sia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possibile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ricavare</a:t>
            </a:r>
            <a:r>
              <a:rPr lang="en-US" sz="1800" dirty="0">
                <a:solidFill>
                  <a:srgbClr val="404040"/>
                </a:solidFill>
                <a:latin typeface="Century Gothic"/>
                <a:ea typeface="Century Gothic"/>
                <a:cs typeface="Century Gothic"/>
                <a:sym typeface="Century Gothic"/>
              </a:rPr>
              <a:t>:</a:t>
            </a:r>
            <a:endParaRPr dirty="0"/>
          </a:p>
          <a:p>
            <a:pPr marL="0" indent="0">
              <a:lnSpc>
                <a:spcPct val="100000"/>
              </a:lnSpc>
              <a:buClr>
                <a:schemeClr val="accent1"/>
              </a:buClr>
              <a:buSzPts val="1800"/>
              <a:buNone/>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l’origine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fonti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prova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digitale</a:t>
            </a:r>
            <a:r>
              <a:rPr lang="en-US" sz="1800" dirty="0">
                <a:solidFill>
                  <a:srgbClr val="404040"/>
                </a:solidFill>
                <a:latin typeface="Century Gothic"/>
                <a:ea typeface="Century Gothic"/>
                <a:cs typeface="Century Gothic"/>
                <a:sym typeface="Century Gothic"/>
              </a:rPr>
              <a:t>,</a:t>
            </a:r>
            <a:endParaRPr dirty="0"/>
          </a:p>
          <a:p>
            <a:pPr marL="0" indent="0">
              <a:lnSpc>
                <a:spcPct val="100000"/>
              </a:lnSpc>
              <a:buClr>
                <a:schemeClr val="accent1"/>
              </a:buClr>
              <a:buSzPts val="1800"/>
              <a:buNone/>
            </a:pPr>
            <a:r>
              <a:rPr lang="en-US" sz="1800" dirty="0">
                <a:solidFill>
                  <a:srgbClr val="404040"/>
                </a:solidFill>
                <a:latin typeface="Century Gothic"/>
                <a:ea typeface="Century Gothic"/>
                <a:cs typeface="Century Gothic"/>
                <a:sym typeface="Century Gothic"/>
              </a:rPr>
              <a:t>•la </a:t>
            </a:r>
            <a:r>
              <a:rPr lang="en-US" sz="1800" dirty="0" err="1">
                <a:solidFill>
                  <a:srgbClr val="404040"/>
                </a:solidFill>
                <a:latin typeface="Century Gothic"/>
                <a:ea typeface="Century Gothic"/>
                <a:cs typeface="Century Gothic"/>
                <a:sym typeface="Century Gothic"/>
              </a:rPr>
              <a:t>metodologia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utilizzata</a:t>
            </a:r>
            <a:r>
              <a:rPr lang="en-US" sz="1800" dirty="0">
                <a:solidFill>
                  <a:srgbClr val="404040"/>
                </a:solidFill>
                <a:latin typeface="Century Gothic"/>
                <a:ea typeface="Century Gothic"/>
                <a:cs typeface="Century Gothic"/>
                <a:sym typeface="Century Gothic"/>
              </a:rPr>
              <a:t> per la </a:t>
            </a:r>
            <a:r>
              <a:rPr lang="en-US" sz="1800" dirty="0" err="1">
                <a:solidFill>
                  <a:srgbClr val="404040"/>
                </a:solidFill>
                <a:latin typeface="Century Gothic"/>
                <a:ea typeface="Century Gothic"/>
                <a:cs typeface="Century Gothic"/>
                <a:sym typeface="Century Gothic"/>
              </a:rPr>
              <a:t>gestione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fonti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prova</a:t>
            </a:r>
            <a:r>
              <a:rPr lang="en-US" sz="1800" dirty="0">
                <a:solidFill>
                  <a:srgbClr val="404040"/>
                </a:solidFill>
                <a:latin typeface="Century Gothic"/>
                <a:ea typeface="Century Gothic"/>
                <a:cs typeface="Century Gothic"/>
                <a:sym typeface="Century Gothic"/>
              </a:rPr>
              <a:t>,</a:t>
            </a:r>
            <a:endParaRPr dirty="0"/>
          </a:p>
          <a:p>
            <a:pPr marL="0" indent="0">
              <a:lnSpc>
                <a:spcPct val="100000"/>
              </a:lnSpc>
              <a:buClr>
                <a:schemeClr val="accent1"/>
              </a:buClr>
              <a:buSzPts val="1800"/>
              <a:buNone/>
            </a:pPr>
            <a:r>
              <a:rPr lang="en-US" sz="1800" dirty="0">
                <a:solidFill>
                  <a:srgbClr val="404040"/>
                </a:solidFill>
                <a:latin typeface="Century Gothic"/>
                <a:ea typeface="Century Gothic"/>
                <a:cs typeface="Century Gothic"/>
                <a:sym typeface="Century Gothic"/>
              </a:rPr>
              <a:t>•la </a:t>
            </a:r>
            <a:r>
              <a:rPr lang="en-US" sz="1800" dirty="0" err="1">
                <a:solidFill>
                  <a:srgbClr val="404040"/>
                </a:solidFill>
                <a:latin typeface="Century Gothic"/>
                <a:ea typeface="Century Gothic"/>
                <a:cs typeface="Century Gothic"/>
                <a:sym typeface="Century Gothic"/>
              </a:rPr>
              <a:t>tecnologia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adoperata</a:t>
            </a:r>
            <a:r>
              <a:rPr lang="en-US" sz="1800" dirty="0">
                <a:solidFill>
                  <a:srgbClr val="404040"/>
                </a:solidFill>
                <a:latin typeface="Century Gothic"/>
                <a:ea typeface="Century Gothic"/>
                <a:cs typeface="Century Gothic"/>
                <a:sym typeface="Century Gothic"/>
              </a:rPr>
              <a:t> per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trattamento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fonti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prova</a:t>
            </a:r>
            <a:r>
              <a:rPr lang="en-US" sz="1800" dirty="0">
                <a:solidFill>
                  <a:srgbClr val="404040"/>
                </a:solidFill>
                <a:latin typeface="Century Gothic"/>
                <a:ea typeface="Century Gothic"/>
                <a:cs typeface="Century Gothic"/>
                <a:sym typeface="Century Gothic"/>
              </a:rPr>
              <a:t>,</a:t>
            </a:r>
            <a:endParaRPr dirty="0"/>
          </a:p>
          <a:p>
            <a:pPr marL="0" indent="0">
              <a:lnSpc>
                <a:spcPct val="100000"/>
              </a:lnSpc>
              <a:buClr>
                <a:schemeClr val="accent1"/>
              </a:buClr>
              <a:buSzPts val="1800"/>
              <a:buNone/>
            </a:pPr>
            <a:r>
              <a:rPr lang="en-US" sz="1800" dirty="0">
                <a:solidFill>
                  <a:srgbClr val="404040"/>
                </a:solidFill>
                <a:latin typeface="Century Gothic"/>
                <a:ea typeface="Century Gothic"/>
                <a:cs typeface="Century Gothic"/>
                <a:sym typeface="Century Gothic"/>
              </a:rPr>
              <a:t>•la </a:t>
            </a:r>
            <a:r>
              <a:rPr lang="en-US" sz="1800" dirty="0" err="1">
                <a:solidFill>
                  <a:srgbClr val="404040"/>
                </a:solidFill>
                <a:latin typeface="Century Gothic"/>
                <a:ea typeface="Century Gothic"/>
                <a:cs typeface="Century Gothic"/>
                <a:sym typeface="Century Gothic"/>
              </a:rPr>
              <a:t>procedura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eseguita</a:t>
            </a:r>
            <a:r>
              <a:rPr lang="en-US" sz="1800" dirty="0">
                <a:solidFill>
                  <a:srgbClr val="404040"/>
                </a:solidFill>
                <a:latin typeface="Century Gothic"/>
                <a:ea typeface="Century Gothic"/>
                <a:cs typeface="Century Gothic"/>
                <a:sym typeface="Century Gothic"/>
              </a:rPr>
              <a:t> per </a:t>
            </a:r>
            <a:r>
              <a:rPr lang="en-US" sz="1800" dirty="0" err="1">
                <a:solidFill>
                  <a:srgbClr val="404040"/>
                </a:solidFill>
                <a:latin typeface="Century Gothic"/>
                <a:ea typeface="Century Gothic"/>
                <a:cs typeface="Century Gothic"/>
                <a:sym typeface="Century Gothic"/>
              </a:rPr>
              <a:t>giungere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risultati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conseguiti</a:t>
            </a:r>
            <a:r>
              <a:rPr lang="en-US" sz="1800" dirty="0">
                <a:solidFill>
                  <a:srgbClr val="404040"/>
                </a:solidFill>
                <a:latin typeface="Century Gothic"/>
                <a:ea typeface="Century Gothic"/>
                <a:cs typeface="Century Gothic"/>
                <a:sym typeface="Century Gothic"/>
              </a:rPr>
              <a:t>,</a:t>
            </a:r>
            <a:endParaRPr dirty="0"/>
          </a:p>
          <a:p>
            <a:pPr marL="0" indent="0">
              <a:lnSpc>
                <a:spcPct val="100000"/>
              </a:lnSpc>
              <a:buClr>
                <a:schemeClr val="accent1"/>
              </a:buClr>
              <a:buSzPts val="1800"/>
              <a:buNone/>
            </a:pPr>
            <a:r>
              <a:rPr lang="en-US" sz="1800" dirty="0">
                <a:solidFill>
                  <a:srgbClr val="404040"/>
                </a:solidFill>
                <a:latin typeface="Century Gothic"/>
                <a:ea typeface="Century Gothic"/>
                <a:cs typeface="Century Gothic"/>
                <a:sym typeface="Century Gothic"/>
              </a:rPr>
              <a:t>•</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risultati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ottenuti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anche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sottoforma</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allegati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multimediali</a:t>
            </a:r>
            <a:r>
              <a:rPr lang="en-US" sz="1800" dirty="0">
                <a:solidFill>
                  <a:srgbClr val="404040"/>
                </a:solidFill>
                <a:latin typeface="Century Gothic"/>
                <a:ea typeface="Century Gothic"/>
                <a:cs typeface="Century Gothic"/>
                <a:sym typeface="Century Gothic"/>
              </a:rPr>
              <a:t>),</a:t>
            </a:r>
            <a:endParaRPr dirty="0"/>
          </a:p>
          <a:p>
            <a:pPr marL="0" indent="0">
              <a:lnSpc>
                <a:spcPct val="100000"/>
              </a:lnSpc>
              <a:buClr>
                <a:schemeClr val="accent1"/>
              </a:buClr>
              <a:buSzPts val="1800"/>
              <a:buNone/>
            </a:pPr>
            <a:r>
              <a:rPr lang="en-US" sz="1800" dirty="0">
                <a:solidFill>
                  <a:srgbClr val="404040"/>
                </a:solidFill>
                <a:latin typeface="Century Gothic"/>
                <a:ea typeface="Century Gothic"/>
                <a:cs typeface="Century Gothic"/>
                <a:sym typeface="Century Gothic"/>
              </a:rPr>
              <a:t>•la </a:t>
            </a:r>
            <a:r>
              <a:rPr lang="en-US" sz="1800" dirty="0" err="1">
                <a:solidFill>
                  <a:srgbClr val="404040"/>
                </a:solidFill>
                <a:latin typeface="Century Gothic"/>
                <a:ea typeface="Century Gothic"/>
                <a:cs typeface="Century Gothic"/>
                <a:sym typeface="Century Gothic"/>
              </a:rPr>
              <a:t>risposta</a:t>
            </a:r>
            <a:r>
              <a:rPr lang="en-US" sz="1800" dirty="0">
                <a:solidFill>
                  <a:srgbClr val="404040"/>
                </a:solidFill>
                <a:latin typeface="Century Gothic"/>
                <a:ea typeface="Century Gothic"/>
                <a:cs typeface="Century Gothic"/>
                <a:sym typeface="Century Gothic"/>
              </a:rPr>
              <a:t> al </a:t>
            </a:r>
            <a:r>
              <a:rPr lang="en-US" sz="1800" dirty="0" err="1">
                <a:solidFill>
                  <a:srgbClr val="404040"/>
                </a:solidFill>
                <a:latin typeface="Century Gothic"/>
                <a:ea typeface="Century Gothic"/>
                <a:cs typeface="Century Gothic"/>
                <a:sym typeface="Century Gothic"/>
              </a:rPr>
              <a:t>quesito</a:t>
            </a:r>
            <a:r>
              <a:rPr lang="en-US" sz="1800" dirty="0">
                <a:solidFill>
                  <a:srgbClr val="404040"/>
                </a:solidFill>
                <a:latin typeface="Century Gothic"/>
                <a:ea typeface="Century Gothic"/>
                <a:cs typeface="Century Gothic"/>
                <a:sym typeface="Century Gothic"/>
              </a:rPr>
              <a:t>.</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27754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 </a:t>
            </a:r>
            <a:r>
              <a:rPr lang="it-IT" dirty="0" err="1" smtClean="0"/>
              <a:t>shadow</a:t>
            </a:r>
            <a:endParaRPr lang="it-IT" dirty="0"/>
          </a:p>
        </p:txBody>
      </p:sp>
      <p:sp>
        <p:nvSpPr>
          <p:cNvPr id="3" name="Segnaposto testo 2"/>
          <p:cNvSpPr>
            <a:spLocks noGrp="1"/>
          </p:cNvSpPr>
          <p:nvPr>
            <p:ph idx="1"/>
          </p:nvPr>
        </p:nvSpPr>
        <p:spPr/>
        <p:txBody>
          <a:bodyPr/>
          <a:lstStyle/>
          <a:p>
            <a:r>
              <a:rPr lang="it-IT" dirty="0" smtClean="0"/>
              <a:t>Le ombre di </a:t>
            </a:r>
            <a:r>
              <a:rPr lang="it-IT" dirty="0" err="1" smtClean="0"/>
              <a:t>windows</a:t>
            </a:r>
            <a:r>
              <a:rPr lang="it-IT" dirty="0" smtClean="0"/>
              <a:t> :</a:t>
            </a:r>
          </a:p>
          <a:p>
            <a:pPr lvl="1"/>
            <a:r>
              <a:rPr lang="it-IT" dirty="0" smtClean="0"/>
              <a:t>USO DI SHADOW EXPLORER PER ANALIZZARE I CLOUD</a:t>
            </a:r>
          </a:p>
          <a:p>
            <a:pPr lvl="1"/>
            <a:endParaRPr lang="it-IT" dirty="0"/>
          </a:p>
        </p:txBody>
      </p:sp>
      <p:pic>
        <p:nvPicPr>
          <p:cNvPr id="4" name="Immagine 3"/>
          <p:cNvPicPr>
            <a:picLocks noChangeAspect="1"/>
          </p:cNvPicPr>
          <p:nvPr/>
        </p:nvPicPr>
        <p:blipFill>
          <a:blip r:embed="rId2"/>
          <a:stretch>
            <a:fillRect/>
          </a:stretch>
        </p:blipFill>
        <p:spPr>
          <a:xfrm>
            <a:off x="5455382" y="3691803"/>
            <a:ext cx="1288319" cy="1198852"/>
          </a:xfrm>
          <a:prstGeom prst="rect">
            <a:avLst/>
          </a:prstGeom>
        </p:spPr>
      </p:pic>
    </p:spTree>
    <p:extLst>
      <p:ext uri="{BB962C8B-B14F-4D97-AF65-F5344CB8AC3E}">
        <p14:creationId xmlns:p14="http://schemas.microsoft.com/office/powerpoint/2010/main" val="548928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41"/>
          <p:cNvSpPr txBox="1">
            <a:spLocks noGrp="1"/>
          </p:cNvSpPr>
          <p:nvPr>
            <p:ph type="title"/>
          </p:nvPr>
        </p:nvSpPr>
        <p:spPr>
          <a:xfrm>
            <a:off x="2895600" y="-152400"/>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Report</a:t>
            </a:r>
            <a:endParaRPr/>
          </a:p>
        </p:txBody>
      </p:sp>
      <p:sp>
        <p:nvSpPr>
          <p:cNvPr id="1023" name="Google Shape;1023;p41"/>
          <p:cNvSpPr txBox="1">
            <a:spLocks noGrp="1"/>
          </p:cNvSpPr>
          <p:nvPr>
            <p:ph idx="1"/>
          </p:nvPr>
        </p:nvSpPr>
        <p:spPr>
          <a:xfrm>
            <a:off x="2189162" y="495300"/>
            <a:ext cx="8001000" cy="3776662"/>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1800"/>
              <a:buNone/>
            </a:pPr>
            <a:r>
              <a:rPr lang="en-US" sz="1800">
                <a:solidFill>
                  <a:srgbClr val="404040"/>
                </a:solidFill>
                <a:latin typeface="Century Gothic"/>
                <a:ea typeface="Century Gothic"/>
                <a:cs typeface="Century Gothic"/>
                <a:sym typeface="Century Gothic"/>
              </a:rPr>
              <a:t>Una consulenza tecnica forense dovrebbe esser strutturata:</a:t>
            </a:r>
            <a:endParaRPr/>
          </a:p>
          <a:p>
            <a:pPr marL="0" indent="0">
              <a:lnSpc>
                <a:spcPct val="100000"/>
              </a:lnSpc>
              <a:buClr>
                <a:schemeClr val="accent1"/>
              </a:buClr>
              <a:buSzPts val="1800"/>
              <a:buNone/>
            </a:pPr>
            <a:r>
              <a:rPr lang="en-US" sz="1800" b="1">
                <a:solidFill>
                  <a:srgbClr val="404040"/>
                </a:solidFill>
                <a:latin typeface="Century Gothic"/>
                <a:ea typeface="Century Gothic"/>
                <a:cs typeface="Century Gothic"/>
                <a:sym typeface="Century Gothic"/>
              </a:rPr>
              <a:t>Premessa</a:t>
            </a:r>
            <a:endParaRPr sz="1800">
              <a:solidFill>
                <a:srgbClr val="404040"/>
              </a:solidFill>
              <a:latin typeface="Century Gothic"/>
              <a:ea typeface="Century Gothic"/>
              <a:cs typeface="Century Gothic"/>
              <a:sym typeface="Century Gothic"/>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i="1">
                <a:solidFill>
                  <a:srgbClr val="404040"/>
                </a:solidFill>
                <a:latin typeface="Century Gothic"/>
                <a:ea typeface="Century Gothic"/>
                <a:cs typeface="Century Gothic"/>
                <a:sym typeface="Century Gothic"/>
              </a:rPr>
              <a:t>Curriculum del consulente</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Oggetto dell’Incarico </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Quesiti formulati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i="1">
                <a:solidFill>
                  <a:srgbClr val="404040"/>
                </a:solidFill>
                <a:latin typeface="Century Gothic"/>
                <a:ea typeface="Century Gothic"/>
                <a:cs typeface="Century Gothic"/>
                <a:sym typeface="Century Gothic"/>
              </a:rPr>
              <a:t>Breve descrizioni dei Fatti</a:t>
            </a:r>
            <a:endParaRPr sz="1800">
              <a:solidFill>
                <a:srgbClr val="404040"/>
              </a:solidFill>
              <a:latin typeface="Century Gothic"/>
              <a:ea typeface="Century Gothic"/>
              <a:cs typeface="Century Gothic"/>
              <a:sym typeface="Century Gothic"/>
            </a:endParaRPr>
          </a:p>
          <a:p>
            <a:pPr marL="0" indent="0">
              <a:lnSpc>
                <a:spcPct val="100000"/>
              </a:lnSpc>
              <a:buClr>
                <a:schemeClr val="accent1"/>
              </a:buClr>
              <a:buSzPts val="1800"/>
              <a:buNone/>
            </a:pPr>
            <a:r>
              <a:rPr lang="en-US" sz="1800" b="1">
                <a:solidFill>
                  <a:srgbClr val="404040"/>
                </a:solidFill>
                <a:latin typeface="Century Gothic"/>
                <a:ea typeface="Century Gothic"/>
                <a:cs typeface="Century Gothic"/>
                <a:sym typeface="Century Gothic"/>
              </a:rPr>
              <a:t>Fasi dell’Attività</a:t>
            </a:r>
            <a:endParaRPr sz="1800">
              <a:solidFill>
                <a:srgbClr val="404040"/>
              </a:solidFill>
              <a:latin typeface="Century Gothic"/>
              <a:ea typeface="Century Gothic"/>
              <a:cs typeface="Century Gothic"/>
              <a:sym typeface="Century Gothic"/>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i="1">
                <a:solidFill>
                  <a:srgbClr val="404040"/>
                </a:solidFill>
                <a:latin typeface="Century Gothic"/>
                <a:ea typeface="Century Gothic"/>
                <a:cs typeface="Century Gothic"/>
                <a:sym typeface="Century Gothic"/>
              </a:rPr>
              <a:t>Documenti e/o Evidenze forniti ed analizzati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i="1">
                <a:solidFill>
                  <a:srgbClr val="404040"/>
                </a:solidFill>
                <a:latin typeface="Century Gothic"/>
                <a:ea typeface="Century Gothic"/>
                <a:cs typeface="Century Gothic"/>
                <a:sym typeface="Century Gothic"/>
              </a:rPr>
              <a:t>Metodologia applicata</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Strumenti (hardware e software) utilizzati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Descrizione dettagliata delle operazioni eseguite (all. foto e video)</a:t>
            </a:r>
            <a:endParaRPr sz="1800">
              <a:solidFill>
                <a:srgbClr val="404040"/>
              </a:solidFill>
              <a:latin typeface="Century Gothic"/>
              <a:ea typeface="Century Gothic"/>
              <a:cs typeface="Century Gothic"/>
              <a:sym typeface="Century Gothic"/>
            </a:endParaRPr>
          </a:p>
          <a:p>
            <a:pPr marL="0" indent="0">
              <a:lnSpc>
                <a:spcPct val="100000"/>
              </a:lnSpc>
              <a:buClr>
                <a:schemeClr val="accent1"/>
              </a:buClr>
              <a:buSzPts val="1800"/>
              <a:buNone/>
            </a:pPr>
            <a:r>
              <a:rPr lang="en-US" sz="1800" b="1">
                <a:solidFill>
                  <a:srgbClr val="404040"/>
                </a:solidFill>
                <a:latin typeface="Century Gothic"/>
                <a:ea typeface="Century Gothic"/>
                <a:cs typeface="Century Gothic"/>
                <a:sym typeface="Century Gothic"/>
              </a:rPr>
              <a:t>Risultati</a:t>
            </a:r>
            <a:endParaRPr sz="1800">
              <a:solidFill>
                <a:srgbClr val="404040"/>
              </a:solidFill>
              <a:latin typeface="Century Gothic"/>
              <a:ea typeface="Century Gothic"/>
              <a:cs typeface="Century Gothic"/>
              <a:sym typeface="Century Gothic"/>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Risposte ai quesiti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b="1">
                <a:solidFill>
                  <a:srgbClr val="404040"/>
                </a:solidFill>
                <a:latin typeface="Century Gothic"/>
                <a:ea typeface="Century Gothic"/>
                <a:cs typeface="Century Gothic"/>
                <a:sym typeface="Century Gothic"/>
              </a:rPr>
              <a:t>Conclusioni</a:t>
            </a:r>
            <a:endParaRPr/>
          </a:p>
          <a:p>
            <a:pPr marL="0" indent="-1143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t>
            </a:r>
            <a:r>
              <a:rPr lang="en-US" sz="1800" i="1">
                <a:solidFill>
                  <a:srgbClr val="404040"/>
                </a:solidFill>
                <a:latin typeface="Century Gothic"/>
                <a:ea typeface="Century Gothic"/>
                <a:cs typeface="Century Gothic"/>
                <a:sym typeface="Century Gothic"/>
              </a:rPr>
              <a:t>Elenco Allegati</a:t>
            </a:r>
            <a:endParaRPr sz="1800">
              <a:solidFill>
                <a:srgbClr val="404040"/>
              </a:solidFill>
              <a:latin typeface="Century Gothic"/>
              <a:ea typeface="Century Gothic"/>
              <a:cs typeface="Century Gothic"/>
              <a:sym typeface="Century Gothic"/>
            </a:endParaRPr>
          </a:p>
          <a:p>
            <a:pPr marL="342900">
              <a:buClr>
                <a:schemeClr val="accent1"/>
              </a:buClr>
              <a:buSzPts val="1800"/>
              <a:buNone/>
            </a:pPr>
            <a:endParaRPr sz="18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13226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42"/>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Sintesi</a:t>
            </a:r>
            <a:endParaRPr/>
          </a:p>
        </p:txBody>
      </p:sp>
      <p:sp>
        <p:nvSpPr>
          <p:cNvPr id="1029" name="Google Shape;1029;p42"/>
          <p:cNvSpPr txBox="1">
            <a:spLocks noGrp="1"/>
          </p:cNvSpPr>
          <p:nvPr>
            <p:ph idx="1"/>
          </p:nvPr>
        </p:nvSpPr>
        <p:spPr>
          <a:xfrm>
            <a:off x="3124200" y="1371600"/>
            <a:ext cx="6591300" cy="3778250"/>
          </a:xfrm>
          <a:prstGeom prst="rect">
            <a:avLst/>
          </a:prstGeom>
          <a:noFill/>
          <a:ln>
            <a:noFill/>
          </a:ln>
        </p:spPr>
        <p:txBody>
          <a:bodyPr spcFirstLastPara="1" vert="horz" wrap="square" lIns="91425" tIns="45700" rIns="91425" bIns="45700" rtlCol="0" anchor="t" anchorCtr="0">
            <a:noAutofit/>
          </a:bodyPr>
          <a:lstStyle/>
          <a:p>
            <a:pPr marL="342900">
              <a:lnSpc>
                <a:spcPct val="100000"/>
              </a:lnSpc>
              <a:spcBef>
                <a:spcPts val="0"/>
              </a:spcBef>
              <a:buClr>
                <a:schemeClr val="accent1"/>
              </a:buClr>
              <a:buSzPts val="1800"/>
              <a:buNone/>
            </a:pPr>
            <a:endParaRPr sz="1800" dirty="0">
              <a:solidFill>
                <a:srgbClr val="404040"/>
              </a:solidFill>
              <a:latin typeface="Century Gothic"/>
              <a:ea typeface="Century Gothic"/>
              <a:cs typeface="Century Gothic"/>
              <a:sym typeface="Century Gothic"/>
            </a:endParaRPr>
          </a:p>
          <a:p>
            <a:pPr marL="0" indent="0">
              <a:lnSpc>
                <a:spcPct val="100000"/>
              </a:lnSpc>
              <a:buClr>
                <a:schemeClr val="accent1"/>
              </a:buClr>
              <a:buSzPts val="1800"/>
              <a:buNone/>
            </a:pPr>
            <a:r>
              <a:rPr lang="en-US" sz="1800" b="1" dirty="0">
                <a:solidFill>
                  <a:srgbClr val="404040"/>
                </a:solidFill>
                <a:latin typeface="Century Gothic"/>
                <a:ea typeface="Century Gothic"/>
                <a:cs typeface="Century Gothic"/>
                <a:sym typeface="Century Gothic"/>
              </a:rPr>
              <a:t>1. </a:t>
            </a:r>
            <a:r>
              <a:rPr lang="en-US" sz="1800" b="1" dirty="0" err="1">
                <a:solidFill>
                  <a:srgbClr val="404040"/>
                </a:solidFill>
                <a:latin typeface="Century Gothic"/>
                <a:ea typeface="Century Gothic"/>
                <a:cs typeface="Century Gothic"/>
                <a:sym typeface="Century Gothic"/>
              </a:rPr>
              <a:t>il</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dovere</a:t>
            </a:r>
            <a:r>
              <a:rPr lang="en-US" sz="1800" b="1" dirty="0">
                <a:solidFill>
                  <a:srgbClr val="404040"/>
                </a:solidFill>
                <a:latin typeface="Century Gothic"/>
                <a:ea typeface="Century Gothic"/>
                <a:cs typeface="Century Gothic"/>
                <a:sym typeface="Century Gothic"/>
              </a:rPr>
              <a:t> di </a:t>
            </a:r>
            <a:r>
              <a:rPr lang="en-US" sz="1800" b="1" dirty="0" err="1">
                <a:solidFill>
                  <a:srgbClr val="404040"/>
                </a:solidFill>
                <a:latin typeface="Century Gothic"/>
                <a:ea typeface="Century Gothic"/>
                <a:cs typeface="Century Gothic"/>
                <a:sym typeface="Century Gothic"/>
              </a:rPr>
              <a:t>conservare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inalterato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il</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dato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informatico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originale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nella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sua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genuinità</a:t>
            </a:r>
            <a:endParaRPr sz="1800" dirty="0">
              <a:solidFill>
                <a:srgbClr val="404040"/>
              </a:solidFill>
              <a:latin typeface="Century Gothic"/>
              <a:ea typeface="Century Gothic"/>
              <a:cs typeface="Century Gothic"/>
              <a:sym typeface="Century Gothic"/>
            </a:endParaRPr>
          </a:p>
          <a:p>
            <a:pPr marL="0" indent="0">
              <a:lnSpc>
                <a:spcPct val="100000"/>
              </a:lnSpc>
              <a:buClr>
                <a:schemeClr val="accent1"/>
              </a:buClr>
              <a:buSzPts val="1800"/>
              <a:buNone/>
            </a:pPr>
            <a:r>
              <a:rPr lang="en-US" sz="1800" b="1" dirty="0">
                <a:solidFill>
                  <a:srgbClr val="404040"/>
                </a:solidFill>
                <a:latin typeface="Century Gothic"/>
                <a:ea typeface="Century Gothic"/>
                <a:cs typeface="Century Gothic"/>
                <a:sym typeface="Century Gothic"/>
              </a:rPr>
              <a:t>2.il </a:t>
            </a:r>
            <a:r>
              <a:rPr lang="en-US" sz="1800" b="1" dirty="0" err="1">
                <a:solidFill>
                  <a:srgbClr val="404040"/>
                </a:solidFill>
                <a:latin typeface="Century Gothic"/>
                <a:ea typeface="Century Gothic"/>
                <a:cs typeface="Century Gothic"/>
                <a:sym typeface="Century Gothic"/>
              </a:rPr>
              <a:t>dovere</a:t>
            </a:r>
            <a:r>
              <a:rPr lang="en-US" sz="1800" b="1" dirty="0">
                <a:solidFill>
                  <a:srgbClr val="404040"/>
                </a:solidFill>
                <a:latin typeface="Century Gothic"/>
                <a:ea typeface="Century Gothic"/>
                <a:cs typeface="Century Gothic"/>
                <a:sym typeface="Century Gothic"/>
              </a:rPr>
              <a:t> di </a:t>
            </a:r>
            <a:r>
              <a:rPr lang="en-US" sz="1800" b="1" dirty="0" err="1">
                <a:solidFill>
                  <a:srgbClr val="404040"/>
                </a:solidFill>
                <a:latin typeface="Century Gothic"/>
                <a:ea typeface="Century Gothic"/>
                <a:cs typeface="Century Gothic"/>
                <a:sym typeface="Century Gothic"/>
              </a:rPr>
              <a:t>impedire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l’alterazione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successiva</a:t>
            </a:r>
            <a:r>
              <a:rPr lang="en-US" sz="1800" b="1" dirty="0">
                <a:solidFill>
                  <a:srgbClr val="404040"/>
                </a:solidFill>
                <a:latin typeface="Century Gothic"/>
                <a:ea typeface="Century Gothic"/>
                <a:cs typeface="Century Gothic"/>
                <a:sym typeface="Century Gothic"/>
              </a:rPr>
              <a:t> del </a:t>
            </a:r>
            <a:r>
              <a:rPr lang="en-US" sz="1800" b="1" dirty="0" err="1">
                <a:solidFill>
                  <a:srgbClr val="404040"/>
                </a:solidFill>
                <a:latin typeface="Century Gothic"/>
                <a:ea typeface="Century Gothic"/>
                <a:cs typeface="Century Gothic"/>
                <a:sym typeface="Century Gothic"/>
              </a:rPr>
              <a:t>dato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originale</a:t>
            </a:r>
            <a:endParaRPr sz="1800" dirty="0">
              <a:solidFill>
                <a:srgbClr val="404040"/>
              </a:solidFill>
              <a:latin typeface="Century Gothic"/>
              <a:ea typeface="Century Gothic"/>
              <a:cs typeface="Century Gothic"/>
              <a:sym typeface="Century Gothic"/>
            </a:endParaRPr>
          </a:p>
          <a:p>
            <a:pPr marL="0" indent="0">
              <a:lnSpc>
                <a:spcPct val="100000"/>
              </a:lnSpc>
              <a:buClr>
                <a:schemeClr val="accent1"/>
              </a:buClr>
              <a:buSzPts val="1800"/>
              <a:buNone/>
            </a:pPr>
            <a:r>
              <a:rPr lang="en-US" sz="1800" b="1" dirty="0">
                <a:solidFill>
                  <a:srgbClr val="404040"/>
                </a:solidFill>
                <a:latin typeface="Century Gothic"/>
                <a:ea typeface="Century Gothic"/>
                <a:cs typeface="Century Gothic"/>
                <a:sym typeface="Century Gothic"/>
              </a:rPr>
              <a:t>3.il </a:t>
            </a:r>
            <a:r>
              <a:rPr lang="en-US" sz="1800" b="1" dirty="0" err="1">
                <a:solidFill>
                  <a:srgbClr val="404040"/>
                </a:solidFill>
                <a:latin typeface="Century Gothic"/>
                <a:ea typeface="Century Gothic"/>
                <a:cs typeface="Century Gothic"/>
                <a:sym typeface="Century Gothic"/>
              </a:rPr>
              <a:t>dovere</a:t>
            </a:r>
            <a:r>
              <a:rPr lang="en-US" sz="1800" b="1" dirty="0">
                <a:solidFill>
                  <a:srgbClr val="404040"/>
                </a:solidFill>
                <a:latin typeface="Century Gothic"/>
                <a:ea typeface="Century Gothic"/>
                <a:cs typeface="Century Gothic"/>
                <a:sym typeface="Century Gothic"/>
              </a:rPr>
              <a:t> di </a:t>
            </a:r>
            <a:r>
              <a:rPr lang="en-US" sz="1800" b="1" dirty="0" err="1">
                <a:solidFill>
                  <a:srgbClr val="404040"/>
                </a:solidFill>
                <a:latin typeface="Century Gothic"/>
                <a:ea typeface="Century Gothic"/>
                <a:cs typeface="Century Gothic"/>
                <a:sym typeface="Century Gothic"/>
              </a:rPr>
              <a:t>formare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una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copia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che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assicuri</a:t>
            </a:r>
            <a:r>
              <a:rPr lang="en-US" sz="1800" b="1" dirty="0">
                <a:solidFill>
                  <a:srgbClr val="404040"/>
                </a:solidFill>
                <a:latin typeface="Century Gothic"/>
                <a:ea typeface="Century Gothic"/>
                <a:cs typeface="Century Gothic"/>
                <a:sym typeface="Century Gothic"/>
              </a:rPr>
              <a:t> la </a:t>
            </a:r>
            <a:r>
              <a:rPr lang="en-US" sz="1800" b="1" dirty="0" err="1">
                <a:solidFill>
                  <a:srgbClr val="404040"/>
                </a:solidFill>
                <a:latin typeface="Century Gothic"/>
                <a:ea typeface="Century Gothic"/>
                <a:cs typeface="Century Gothic"/>
                <a:sym typeface="Century Gothic"/>
              </a:rPr>
              <a:t>conformità</a:t>
            </a:r>
            <a:r>
              <a:rPr lang="en-US" sz="1800" b="1" dirty="0">
                <a:solidFill>
                  <a:srgbClr val="404040"/>
                </a:solidFill>
                <a:latin typeface="Century Gothic"/>
                <a:ea typeface="Century Gothic"/>
                <a:cs typeface="Century Gothic"/>
                <a:sym typeface="Century Gothic"/>
              </a:rPr>
              <a:t> del </a:t>
            </a:r>
            <a:r>
              <a:rPr lang="en-US" sz="1800" b="1" dirty="0" err="1">
                <a:solidFill>
                  <a:srgbClr val="404040"/>
                </a:solidFill>
                <a:latin typeface="Century Gothic"/>
                <a:ea typeface="Century Gothic"/>
                <a:cs typeface="Century Gothic"/>
                <a:sym typeface="Century Gothic"/>
              </a:rPr>
              <a:t>dato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informatico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acquisito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rispetto</a:t>
            </a:r>
            <a:r>
              <a:rPr lang="en-US" sz="1800" b="1" dirty="0">
                <a:solidFill>
                  <a:srgbClr val="404040"/>
                </a:solidFill>
                <a:latin typeface="Century Gothic"/>
                <a:ea typeface="Century Gothic"/>
                <a:cs typeface="Century Gothic"/>
                <a:sym typeface="Century Gothic"/>
              </a:rPr>
              <a:t> a </a:t>
            </a:r>
            <a:r>
              <a:rPr lang="en-US" sz="1800" b="1" dirty="0" err="1">
                <a:solidFill>
                  <a:srgbClr val="404040"/>
                </a:solidFill>
                <a:latin typeface="Century Gothic"/>
                <a:ea typeface="Century Gothic"/>
                <a:cs typeface="Century Gothic"/>
                <a:sym typeface="Century Gothic"/>
              </a:rPr>
              <a:t>quello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originale</a:t>
            </a:r>
            <a:endParaRPr sz="1800" dirty="0">
              <a:solidFill>
                <a:srgbClr val="404040"/>
              </a:solidFill>
              <a:latin typeface="Century Gothic"/>
              <a:ea typeface="Century Gothic"/>
              <a:cs typeface="Century Gothic"/>
              <a:sym typeface="Century Gothic"/>
            </a:endParaRPr>
          </a:p>
          <a:p>
            <a:pPr marL="0" indent="0">
              <a:lnSpc>
                <a:spcPct val="100000"/>
              </a:lnSpc>
              <a:buClr>
                <a:schemeClr val="accent1"/>
              </a:buClr>
              <a:buSzPts val="1800"/>
              <a:buNone/>
            </a:pPr>
            <a:r>
              <a:rPr lang="en-US" sz="1800" b="1" dirty="0">
                <a:solidFill>
                  <a:srgbClr val="404040"/>
                </a:solidFill>
                <a:latin typeface="Century Gothic"/>
                <a:ea typeface="Century Gothic"/>
                <a:cs typeface="Century Gothic"/>
                <a:sym typeface="Century Gothic"/>
              </a:rPr>
              <a:t>4.il </a:t>
            </a:r>
            <a:r>
              <a:rPr lang="en-US" sz="1800" b="1" dirty="0" err="1">
                <a:solidFill>
                  <a:srgbClr val="404040"/>
                </a:solidFill>
                <a:latin typeface="Century Gothic"/>
                <a:ea typeface="Century Gothic"/>
                <a:cs typeface="Century Gothic"/>
                <a:sym typeface="Century Gothic"/>
              </a:rPr>
              <a:t>dovere</a:t>
            </a:r>
            <a:r>
              <a:rPr lang="en-US" sz="1800" b="1" dirty="0">
                <a:solidFill>
                  <a:srgbClr val="404040"/>
                </a:solidFill>
                <a:latin typeface="Century Gothic"/>
                <a:ea typeface="Century Gothic"/>
                <a:cs typeface="Century Gothic"/>
                <a:sym typeface="Century Gothic"/>
              </a:rPr>
              <a:t> di </a:t>
            </a:r>
            <a:r>
              <a:rPr lang="en-US" sz="1800" b="1" dirty="0" err="1">
                <a:solidFill>
                  <a:srgbClr val="404040"/>
                </a:solidFill>
                <a:latin typeface="Century Gothic"/>
                <a:ea typeface="Century Gothic"/>
                <a:cs typeface="Century Gothic"/>
                <a:sym typeface="Century Gothic"/>
              </a:rPr>
              <a:t>assicurare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l’immodificabilità</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della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copia</a:t>
            </a:r>
            <a:r>
              <a:rPr lang="en-US" sz="1800" b="1" dirty="0">
                <a:solidFill>
                  <a:srgbClr val="404040"/>
                </a:solidFill>
                <a:latin typeface="Century Gothic"/>
                <a:ea typeface="Century Gothic"/>
                <a:cs typeface="Century Gothic"/>
                <a:sym typeface="Century Gothic"/>
              </a:rPr>
              <a:t> del </a:t>
            </a:r>
            <a:r>
              <a:rPr lang="en-US" sz="1800" b="1" dirty="0" err="1">
                <a:solidFill>
                  <a:srgbClr val="404040"/>
                </a:solidFill>
                <a:latin typeface="Century Gothic"/>
                <a:ea typeface="Century Gothic"/>
                <a:cs typeface="Century Gothic"/>
                <a:sym typeface="Century Gothic"/>
              </a:rPr>
              <a:t>documento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informatico</a:t>
            </a:r>
            <a:endParaRPr sz="1800" dirty="0">
              <a:solidFill>
                <a:srgbClr val="404040"/>
              </a:solidFill>
              <a:latin typeface="Century Gothic"/>
              <a:ea typeface="Century Gothic"/>
              <a:cs typeface="Century Gothic"/>
              <a:sym typeface="Century Gothic"/>
            </a:endParaRPr>
          </a:p>
          <a:p>
            <a:pPr marL="0" indent="0">
              <a:lnSpc>
                <a:spcPct val="100000"/>
              </a:lnSpc>
              <a:buClr>
                <a:schemeClr val="accent1"/>
              </a:buClr>
              <a:buSzPts val="1800"/>
              <a:buNone/>
            </a:pPr>
            <a:r>
              <a:rPr lang="en-US" sz="1800" b="1" dirty="0">
                <a:solidFill>
                  <a:srgbClr val="404040"/>
                </a:solidFill>
                <a:latin typeface="Century Gothic"/>
                <a:ea typeface="Century Gothic"/>
                <a:cs typeface="Century Gothic"/>
                <a:sym typeface="Century Gothic"/>
              </a:rPr>
              <a:t>5.la </a:t>
            </a:r>
            <a:r>
              <a:rPr lang="en-US" sz="1800" b="1" dirty="0" err="1">
                <a:solidFill>
                  <a:srgbClr val="404040"/>
                </a:solidFill>
                <a:latin typeface="Century Gothic"/>
                <a:ea typeface="Century Gothic"/>
                <a:cs typeface="Century Gothic"/>
                <a:sym typeface="Century Gothic"/>
              </a:rPr>
              <a:t>garanzia</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delle</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installazioni</a:t>
            </a:r>
            <a:r>
              <a:rPr lang="en-US" sz="1800" b="1" dirty="0">
                <a:solidFill>
                  <a:srgbClr val="404040"/>
                </a:solidFill>
                <a:latin typeface="Century Gothic"/>
                <a:ea typeface="Century Gothic"/>
                <a:cs typeface="Century Gothic"/>
                <a:sym typeface="Century Gothic"/>
              </a:rPr>
              <a:t> di </a:t>
            </a:r>
            <a:r>
              <a:rPr lang="en-US" sz="1800" b="1" dirty="0" err="1">
                <a:solidFill>
                  <a:srgbClr val="404040"/>
                </a:solidFill>
                <a:latin typeface="Century Gothic"/>
                <a:ea typeface="Century Gothic"/>
                <a:cs typeface="Century Gothic"/>
                <a:sym typeface="Century Gothic"/>
              </a:rPr>
              <a:t>sigilli</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informatici</a:t>
            </a:r>
            <a:r>
              <a:rPr lang="en-US" sz="1800" b="1" dirty="0">
                <a:solidFill>
                  <a:srgbClr val="404040"/>
                </a:solidFill>
                <a:latin typeface="Century Gothic"/>
                <a:ea typeface="Century Gothic"/>
                <a:cs typeface="Century Gothic"/>
                <a:sym typeface="Century Gothic"/>
              </a:rPr>
              <a:t> sui </a:t>
            </a:r>
            <a:r>
              <a:rPr lang="en-US" sz="1800" b="1" dirty="0" err="1">
                <a:solidFill>
                  <a:srgbClr val="404040"/>
                </a:solidFill>
                <a:latin typeface="Century Gothic"/>
                <a:ea typeface="Century Gothic"/>
                <a:cs typeface="Century Gothic"/>
                <a:sym typeface="Century Gothic"/>
              </a:rPr>
              <a:t>documenti</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acquisiti</a:t>
            </a:r>
            <a:endParaRPr sz="1800" dirty="0">
              <a:solidFill>
                <a:srgbClr val="404040"/>
              </a:solidFill>
              <a:latin typeface="Century Gothic"/>
              <a:ea typeface="Century Gothic"/>
              <a:cs typeface="Century Gothic"/>
              <a:sym typeface="Century Gothic"/>
            </a:endParaRPr>
          </a:p>
          <a:p>
            <a:pPr marL="0" indent="0">
              <a:lnSpc>
                <a:spcPct val="100000"/>
              </a:lnSpc>
              <a:buClr>
                <a:schemeClr val="accent1"/>
              </a:buClr>
              <a:buSzPts val="1800"/>
              <a:buNone/>
            </a:pPr>
            <a:r>
              <a:rPr lang="en-US" sz="1800" b="1" dirty="0">
                <a:solidFill>
                  <a:srgbClr val="404040"/>
                </a:solidFill>
                <a:latin typeface="Century Gothic"/>
                <a:ea typeface="Century Gothic"/>
                <a:cs typeface="Century Gothic"/>
                <a:sym typeface="Century Gothic"/>
              </a:rPr>
              <a:t>6.La </a:t>
            </a:r>
            <a:r>
              <a:rPr lang="en-US" sz="1800" b="1" dirty="0" err="1">
                <a:solidFill>
                  <a:srgbClr val="404040"/>
                </a:solidFill>
                <a:latin typeface="Century Gothic"/>
                <a:ea typeface="Century Gothic"/>
                <a:cs typeface="Century Gothic"/>
                <a:sym typeface="Century Gothic"/>
              </a:rPr>
              <a:t>riproducibilità</a:t>
            </a:r>
            <a:r>
              <a:rPr lang="en-US" sz="1800" b="1" dirty="0">
                <a:solidFill>
                  <a:srgbClr val="404040"/>
                </a:solidFill>
                <a:latin typeface="Century Gothic"/>
                <a:ea typeface="Century Gothic"/>
                <a:cs typeface="Century Gothic"/>
                <a:sym typeface="Century Gothic"/>
              </a:rPr>
              <a:t> e </a:t>
            </a:r>
            <a:r>
              <a:rPr lang="en-US" sz="1800" b="1" dirty="0" err="1">
                <a:solidFill>
                  <a:srgbClr val="404040"/>
                </a:solidFill>
                <a:latin typeface="Century Gothic"/>
                <a:ea typeface="Century Gothic"/>
                <a:cs typeface="Century Gothic"/>
                <a:sym typeface="Century Gothic"/>
              </a:rPr>
              <a:t>verificabilità</a:t>
            </a:r>
            <a:r>
              <a:rPr lang="en-US" sz="1800" b="1" dirty="0">
                <a:solidFill>
                  <a:srgbClr val="404040"/>
                </a:solidFill>
                <a:latin typeface="Century Gothic"/>
                <a:ea typeface="Century Gothic"/>
                <a:cs typeface="Century Gothic"/>
                <a:sym typeface="Century Gothic"/>
              </a:rPr>
              <a:t> del </a:t>
            </a:r>
            <a:r>
              <a:rPr lang="en-US" sz="1800" b="1" dirty="0" err="1">
                <a:solidFill>
                  <a:srgbClr val="404040"/>
                </a:solidFill>
                <a:latin typeface="Century Gothic"/>
                <a:ea typeface="Century Gothic"/>
                <a:cs typeface="Century Gothic"/>
                <a:sym typeface="Century Gothic"/>
              </a:rPr>
              <a:t>proprio</a:t>
            </a:r>
            <a:r>
              <a:rPr lang="en-US" sz="1800" b="1" dirty="0">
                <a:solidFill>
                  <a:srgbClr val="404040"/>
                </a:solidFill>
                <a:latin typeface="Century Gothic"/>
                <a:ea typeface="Century Gothic"/>
                <a:cs typeface="Century Gothic"/>
                <a:sym typeface="Century Gothic"/>
              </a:rPr>
              <a:t> </a:t>
            </a:r>
            <a:r>
              <a:rPr lang="en-US" sz="1800" b="1" dirty="0" err="1">
                <a:solidFill>
                  <a:srgbClr val="404040"/>
                </a:solidFill>
                <a:latin typeface="Century Gothic"/>
                <a:ea typeface="Century Gothic"/>
                <a:cs typeface="Century Gothic"/>
                <a:sym typeface="Century Gothic"/>
              </a:rPr>
              <a:t>operato</a:t>
            </a:r>
            <a:endParaRPr sz="1800" dirty="0">
              <a:solidFill>
                <a:srgbClr val="404040"/>
              </a:solidFill>
              <a:latin typeface="Century Gothic"/>
              <a:ea typeface="Century Gothic"/>
              <a:cs typeface="Century Gothic"/>
              <a:sym typeface="Century Gothic"/>
            </a:endParaRPr>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71647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43"/>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Check-list for System Discovery</a:t>
            </a:r>
            <a:endParaRPr/>
          </a:p>
        </p:txBody>
      </p:sp>
      <p:sp>
        <p:nvSpPr>
          <p:cNvPr id="1035" name="Google Shape;1035;p43"/>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1800"/>
              <a:buNone/>
            </a:pPr>
            <a:r>
              <a:rPr lang="en-US" sz="1800" dirty="0" err="1">
                <a:solidFill>
                  <a:srgbClr val="404040"/>
                </a:solidFill>
                <a:latin typeface="Century Gothic"/>
                <a:ea typeface="Century Gothic"/>
                <a:cs typeface="Century Gothic"/>
                <a:sym typeface="Century Gothic"/>
              </a:rPr>
              <a:t>Descrivere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l’aspetto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sistemi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computerizzati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includendo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numero</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tipo</a:t>
            </a:r>
            <a:r>
              <a:rPr lang="en-US" sz="1800" dirty="0">
                <a:solidFill>
                  <a:srgbClr val="404040"/>
                </a:solidFill>
                <a:latin typeface="Century Gothic"/>
                <a:ea typeface="Century Gothic"/>
                <a:cs typeface="Century Gothic"/>
                <a:sym typeface="Century Gothic"/>
              </a:rPr>
              <a:t> di computer, e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tipo</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sistema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operativo</a:t>
            </a:r>
            <a:r>
              <a:rPr lang="en-US" sz="1800" dirty="0">
                <a:solidFill>
                  <a:srgbClr val="404040"/>
                </a:solidFill>
                <a:latin typeface="Century Gothic"/>
                <a:ea typeface="Century Gothic"/>
                <a:cs typeface="Century Gothic"/>
                <a:sym typeface="Century Gothic"/>
              </a:rPr>
              <a:t> e di </a:t>
            </a:r>
            <a:r>
              <a:rPr lang="en-US" sz="1800" dirty="0" err="1">
                <a:solidFill>
                  <a:srgbClr val="404040"/>
                </a:solidFill>
                <a:latin typeface="Century Gothic"/>
                <a:ea typeface="Century Gothic"/>
                <a:cs typeface="Century Gothic"/>
                <a:sym typeface="Century Gothic"/>
              </a:rPr>
              <a:t>sw</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applicativo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utilizzato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Quando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chiede</a:t>
            </a:r>
            <a:r>
              <a:rPr lang="en-US" sz="1800" dirty="0">
                <a:solidFill>
                  <a:srgbClr val="404040"/>
                </a:solidFill>
                <a:latin typeface="Century Gothic"/>
                <a:ea typeface="Century Gothic"/>
                <a:cs typeface="Century Gothic"/>
                <a:sym typeface="Century Gothic"/>
              </a:rPr>
              <a:t> in </a:t>
            </a:r>
            <a:r>
              <a:rPr lang="en-US" sz="1800" dirty="0" err="1">
                <a:solidFill>
                  <a:srgbClr val="404040"/>
                </a:solidFill>
                <a:latin typeface="Century Gothic"/>
                <a:ea typeface="Century Gothic"/>
                <a:cs typeface="Century Gothic"/>
                <a:sym typeface="Century Gothic"/>
              </a:rPr>
              <a:t>merito</a:t>
            </a:r>
            <a:r>
              <a:rPr lang="en-US" sz="1800" dirty="0">
                <a:solidFill>
                  <a:srgbClr val="404040"/>
                </a:solidFill>
                <a:latin typeface="Century Gothic"/>
                <a:ea typeface="Century Gothic"/>
                <a:cs typeface="Century Gothic"/>
                <a:sym typeface="Century Gothic"/>
              </a:rPr>
              <a:t> ad </a:t>
            </a:r>
            <a:r>
              <a:rPr lang="en-US" sz="1800" dirty="0" err="1">
                <a:solidFill>
                  <a:srgbClr val="404040"/>
                </a:solidFill>
                <a:latin typeface="Century Gothic"/>
                <a:ea typeface="Century Gothic"/>
                <a:cs typeface="Century Gothic"/>
                <a:sym typeface="Century Gothic"/>
              </a:rPr>
              <a:t>ogni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tipologia</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sw</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installato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assicurarsi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chiedere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nome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dell’autore</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sw</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nome</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programma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versione</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programma</a:t>
            </a:r>
            <a:endParaRPr dirty="0"/>
          </a:p>
          <a:p>
            <a:pPr marL="0" indent="0">
              <a:lnSpc>
                <a:spcPct val="100000"/>
              </a:lnSpc>
              <a:buClr>
                <a:schemeClr val="accent1"/>
              </a:buClr>
              <a:buSzPts val="1800"/>
              <a:buNone/>
            </a:pPr>
            <a:r>
              <a:rPr lang="en-US" sz="1800" dirty="0">
                <a:solidFill>
                  <a:srgbClr val="404040"/>
                </a:solidFill>
                <a:latin typeface="Century Gothic"/>
                <a:ea typeface="Century Gothic"/>
                <a:cs typeface="Century Gothic"/>
                <a:sym typeface="Century Gothic"/>
              </a:rPr>
              <a:t>La </a:t>
            </a:r>
            <a:r>
              <a:rPr lang="en-US" sz="1800" dirty="0" err="1">
                <a:solidFill>
                  <a:srgbClr val="404040"/>
                </a:solidFill>
                <a:latin typeface="Century Gothic"/>
                <a:ea typeface="Century Gothic"/>
                <a:cs typeface="Century Gothic"/>
                <a:sym typeface="Century Gothic"/>
              </a:rPr>
              <a:t>stuttura</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ogni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sistema</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posta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elettronica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incluso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sw</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utilizzato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numero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degli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utenti</a:t>
            </a:r>
            <a:r>
              <a:rPr lang="en-US" sz="1800" dirty="0">
                <a:solidFill>
                  <a:srgbClr val="404040"/>
                </a:solidFill>
                <a:latin typeface="Century Gothic"/>
                <a:ea typeface="Century Gothic"/>
                <a:cs typeface="Century Gothic"/>
                <a:sym typeface="Century Gothic"/>
              </a:rPr>
              <a:t>, la </a:t>
            </a:r>
            <a:r>
              <a:rPr lang="en-US" sz="1800" dirty="0" err="1">
                <a:solidFill>
                  <a:srgbClr val="404040"/>
                </a:solidFill>
                <a:latin typeface="Century Gothic"/>
                <a:ea typeface="Century Gothic"/>
                <a:cs typeface="Century Gothic"/>
                <a:sym typeface="Century Gothic"/>
              </a:rPr>
              <a:t>posizione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dei</a:t>
            </a:r>
            <a:r>
              <a:rPr lang="en-US" sz="1800" dirty="0">
                <a:solidFill>
                  <a:srgbClr val="404040"/>
                </a:solidFill>
                <a:latin typeface="Century Gothic"/>
                <a:ea typeface="Century Gothic"/>
                <a:cs typeface="Century Gothic"/>
                <a:sym typeface="Century Gothic"/>
              </a:rPr>
              <a:t> file di </a:t>
            </a:r>
            <a:r>
              <a:rPr lang="en-US" sz="1800" dirty="0" err="1">
                <a:solidFill>
                  <a:srgbClr val="404040"/>
                </a:solidFill>
                <a:latin typeface="Century Gothic"/>
                <a:ea typeface="Century Gothic"/>
                <a:cs typeface="Century Gothic"/>
                <a:sym typeface="Century Gothic"/>
              </a:rPr>
              <a:t>posta</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l’uso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password</a:t>
            </a:r>
            <a:endParaRPr dirty="0"/>
          </a:p>
          <a:p>
            <a:pPr marL="0" indent="0">
              <a:lnSpc>
                <a:spcPct val="100000"/>
              </a:lnSpc>
              <a:buClr>
                <a:schemeClr val="accent1"/>
              </a:buClr>
              <a:buSzPts val="1800"/>
              <a:buNone/>
            </a:pPr>
            <a:r>
              <a:rPr lang="en-US" sz="1800" dirty="0">
                <a:solidFill>
                  <a:srgbClr val="404040"/>
                </a:solidFill>
                <a:latin typeface="Century Gothic"/>
                <a:ea typeface="Century Gothic"/>
                <a:cs typeface="Century Gothic"/>
                <a:sym typeface="Century Gothic"/>
              </a:rPr>
              <a:t>La </a:t>
            </a:r>
            <a:r>
              <a:rPr lang="en-US" sz="1800" dirty="0" err="1">
                <a:solidFill>
                  <a:srgbClr val="404040"/>
                </a:solidFill>
                <a:latin typeface="Century Gothic"/>
                <a:ea typeface="Century Gothic"/>
                <a:cs typeface="Century Gothic"/>
                <a:sym typeface="Century Gothic"/>
              </a:rPr>
              <a:t>struttura</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ogni</a:t>
            </a:r>
            <a:r>
              <a:rPr lang="en-US" sz="1800" dirty="0">
                <a:solidFill>
                  <a:srgbClr val="404040"/>
                </a:solidFill>
                <a:latin typeface="Century Gothic"/>
                <a:ea typeface="Century Gothic"/>
                <a:cs typeface="Century Gothic"/>
                <a:sym typeface="Century Gothic"/>
              </a:rPr>
              <a:t> rete, </a:t>
            </a:r>
            <a:r>
              <a:rPr lang="en-US" sz="1800" dirty="0" err="1">
                <a:solidFill>
                  <a:srgbClr val="404040"/>
                </a:solidFill>
                <a:latin typeface="Century Gothic"/>
                <a:ea typeface="Century Gothic"/>
                <a:cs typeface="Century Gothic"/>
                <a:sym typeface="Century Gothic"/>
              </a:rPr>
              <a:t>inclusa</a:t>
            </a:r>
            <a:r>
              <a:rPr lang="en-US" sz="1800" dirty="0">
                <a:solidFill>
                  <a:srgbClr val="404040"/>
                </a:solidFill>
                <a:latin typeface="Century Gothic"/>
                <a:ea typeface="Century Gothic"/>
                <a:cs typeface="Century Gothic"/>
                <a:sym typeface="Century Gothic"/>
              </a:rPr>
              <a:t> la </a:t>
            </a:r>
            <a:r>
              <a:rPr lang="en-US" sz="1800" dirty="0" err="1">
                <a:solidFill>
                  <a:srgbClr val="404040"/>
                </a:solidFill>
                <a:latin typeface="Century Gothic"/>
                <a:ea typeface="Century Gothic"/>
                <a:cs typeface="Century Gothic"/>
                <a:sym typeface="Century Gothic"/>
              </a:rPr>
              <a:t>configurazione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dei</a:t>
            </a:r>
            <a:r>
              <a:rPr lang="en-US" sz="1800" dirty="0">
                <a:solidFill>
                  <a:srgbClr val="404040"/>
                </a:solidFill>
                <a:latin typeface="Century Gothic"/>
                <a:ea typeface="Century Gothic"/>
                <a:cs typeface="Century Gothic"/>
                <a:sym typeface="Century Gothic"/>
              </a:rPr>
              <a:t> server di rete e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workstation, e la </a:t>
            </a:r>
            <a:r>
              <a:rPr lang="en-US" sz="1800" dirty="0" err="1">
                <a:solidFill>
                  <a:srgbClr val="404040"/>
                </a:solidFill>
                <a:latin typeface="Century Gothic"/>
                <a:ea typeface="Century Gothic"/>
                <a:cs typeface="Century Gothic"/>
                <a:sym typeface="Century Gothic"/>
              </a:rPr>
              <a:t>marca</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il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numero</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versione</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sistema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operativo</a:t>
            </a:r>
            <a:r>
              <a:rPr lang="en-US" sz="1800" dirty="0">
                <a:solidFill>
                  <a:srgbClr val="404040"/>
                </a:solidFill>
                <a:latin typeface="Century Gothic"/>
                <a:ea typeface="Century Gothic"/>
                <a:cs typeface="Century Gothic"/>
                <a:sym typeface="Century Gothic"/>
              </a:rPr>
              <a:t> di rete in </a:t>
            </a:r>
            <a:r>
              <a:rPr lang="en-US" sz="1800" dirty="0" err="1">
                <a:solidFill>
                  <a:srgbClr val="404040"/>
                </a:solidFill>
                <a:latin typeface="Century Gothic"/>
                <a:ea typeface="Century Gothic"/>
                <a:cs typeface="Century Gothic"/>
                <a:sym typeface="Century Gothic"/>
              </a:rPr>
              <a:t>uso</a:t>
            </a:r>
            <a:endParaRPr dirty="0"/>
          </a:p>
        </p:txBody>
      </p:sp>
    </p:spTree>
    <p:extLst>
      <p:ext uri="{BB962C8B-B14F-4D97-AF65-F5344CB8AC3E}">
        <p14:creationId xmlns:p14="http://schemas.microsoft.com/office/powerpoint/2010/main" val="4081210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44"/>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Check-list for System Discovery</a:t>
            </a:r>
            <a:endParaRPr/>
          </a:p>
        </p:txBody>
      </p:sp>
      <p:sp>
        <p:nvSpPr>
          <p:cNvPr id="1041" name="Google Shape;1041;p44"/>
          <p:cNvSpPr txBox="1">
            <a:spLocks noGrp="1"/>
          </p:cNvSpPr>
          <p:nvPr>
            <p:ph idx="1"/>
          </p:nvPr>
        </p:nvSpPr>
        <p:spPr>
          <a:xfrm>
            <a:off x="3467100" y="1634836"/>
            <a:ext cx="6591300" cy="5223164"/>
          </a:xfrm>
          <a:prstGeom prst="rect">
            <a:avLst/>
          </a:prstGeom>
          <a:noFill/>
          <a:ln>
            <a:noFill/>
          </a:ln>
        </p:spPr>
        <p:txBody>
          <a:bodyPr spcFirstLastPara="1" vert="horz" wrap="square" lIns="91425" tIns="45700" rIns="91425" bIns="45700" rtlCol="0" anchor="t" anchorCtr="0">
            <a:noAutofit/>
          </a:bodyPr>
          <a:lstStyle/>
          <a:p>
            <a:pPr marL="285750" indent="-285750">
              <a:spcBef>
                <a:spcPts val="0"/>
              </a:spcBef>
            </a:pPr>
            <a:r>
              <a:rPr lang="en-US" sz="1800" dirty="0">
                <a:solidFill>
                  <a:srgbClr val="404040"/>
                </a:solidFill>
                <a:latin typeface="Century Gothic"/>
                <a:ea typeface="Century Gothic"/>
                <a:cs typeface="Century Gothic"/>
                <a:sym typeface="Century Gothic"/>
              </a:rPr>
              <a:t>Lo </a:t>
            </a:r>
            <a:r>
              <a:rPr lang="en-US" sz="1800" dirty="0" err="1">
                <a:solidFill>
                  <a:srgbClr val="404040"/>
                </a:solidFill>
                <a:latin typeface="Century Gothic"/>
                <a:ea typeface="Century Gothic"/>
                <a:cs typeface="Century Gothic"/>
                <a:sym typeface="Century Gothic"/>
              </a:rPr>
              <a:t>specifico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sw</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utilizzato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Questo</a:t>
            </a:r>
            <a:r>
              <a:rPr lang="en-US" sz="1800" dirty="0">
                <a:solidFill>
                  <a:srgbClr val="404040"/>
                </a:solidFill>
                <a:latin typeface="Century Gothic"/>
                <a:ea typeface="Century Gothic"/>
                <a:cs typeface="Century Gothic"/>
                <a:sym typeface="Century Gothic"/>
              </a:rPr>
              <a:t> include </a:t>
            </a:r>
            <a:r>
              <a:rPr lang="en-US" sz="1800" dirty="0" err="1">
                <a:solidFill>
                  <a:srgbClr val="404040"/>
                </a:solidFill>
                <a:latin typeface="Century Gothic"/>
                <a:ea typeface="Century Gothic"/>
                <a:cs typeface="Century Gothic"/>
                <a:sym typeface="Century Gothic"/>
              </a:rPr>
              <a:t>applicativi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sw</a:t>
            </a:r>
            <a:r>
              <a:rPr lang="en-US" sz="1800" dirty="0">
                <a:solidFill>
                  <a:srgbClr val="404040"/>
                </a:solidFill>
                <a:latin typeface="Century Gothic"/>
                <a:ea typeface="Century Gothic"/>
                <a:cs typeface="Century Gothic"/>
                <a:sym typeface="Century Gothic"/>
              </a:rPr>
              <a:t> per la </a:t>
            </a:r>
            <a:r>
              <a:rPr lang="en-US" sz="1800" dirty="0" err="1">
                <a:solidFill>
                  <a:srgbClr val="404040"/>
                </a:solidFill>
                <a:latin typeface="Century Gothic"/>
                <a:ea typeface="Century Gothic"/>
                <a:cs typeface="Century Gothic"/>
                <a:sym typeface="Century Gothic"/>
              </a:rPr>
              <a:t>gestione</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cose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quali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calendari</a:t>
            </a:r>
            <a:r>
              <a:rPr lang="en-US" sz="1800" dirty="0">
                <a:solidFill>
                  <a:srgbClr val="404040"/>
                </a:solidFill>
                <a:latin typeface="Century Gothic"/>
                <a:ea typeface="Century Gothic"/>
                <a:cs typeface="Century Gothic"/>
                <a:sym typeface="Century Gothic"/>
              </a:rPr>
              <a:t>, project </a:t>
            </a:r>
            <a:r>
              <a:rPr lang="en-US" sz="1800" dirty="0" err="1">
                <a:solidFill>
                  <a:srgbClr val="404040"/>
                </a:solidFill>
                <a:latin typeface="Century Gothic"/>
                <a:ea typeface="Century Gothic"/>
                <a:cs typeface="Century Gothic"/>
                <a:sym typeface="Century Gothic"/>
              </a:rPr>
              <a:t>managment</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gestione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utenti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elaborazione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testi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gestione</a:t>
            </a:r>
            <a:r>
              <a:rPr lang="en-US" sz="1800" dirty="0">
                <a:solidFill>
                  <a:srgbClr val="404040"/>
                </a:solidFill>
                <a:latin typeface="Century Gothic"/>
                <a:ea typeface="Century Gothic"/>
                <a:cs typeface="Century Gothic"/>
                <a:sym typeface="Century Gothic"/>
              </a:rPr>
              <a:t> di database. </a:t>
            </a:r>
            <a:r>
              <a:rPr lang="en-US" sz="1800" dirty="0" err="1">
                <a:solidFill>
                  <a:srgbClr val="404040"/>
                </a:solidFill>
                <a:latin typeface="Century Gothic"/>
                <a:ea typeface="Century Gothic"/>
                <a:cs typeface="Century Gothic"/>
                <a:sym typeface="Century Gothic"/>
              </a:rPr>
              <a:t>Sono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anche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inclusi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programmi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specifici</a:t>
            </a:r>
            <a:r>
              <a:rPr lang="en-US" sz="1800" dirty="0">
                <a:solidFill>
                  <a:srgbClr val="404040"/>
                </a:solidFill>
                <a:latin typeface="Century Gothic"/>
                <a:ea typeface="Century Gothic"/>
                <a:cs typeface="Century Gothic"/>
                <a:sym typeface="Century Gothic"/>
              </a:rPr>
              <a:t> per </a:t>
            </a:r>
            <a:r>
              <a:rPr lang="en-US" sz="1800" dirty="0" err="1">
                <a:solidFill>
                  <a:srgbClr val="404040"/>
                </a:solidFill>
                <a:latin typeface="Century Gothic"/>
                <a:ea typeface="Century Gothic"/>
                <a:cs typeface="Century Gothic"/>
                <a:sym typeface="Century Gothic"/>
              </a:rPr>
              <a:t>l’industria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programmi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proprietari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sw</a:t>
            </a:r>
            <a:r>
              <a:rPr lang="en-US" sz="1800" dirty="0">
                <a:solidFill>
                  <a:srgbClr val="404040"/>
                </a:solidFill>
                <a:latin typeface="Century Gothic"/>
                <a:ea typeface="Century Gothic"/>
                <a:cs typeface="Century Gothic"/>
                <a:sym typeface="Century Gothic"/>
              </a:rPr>
              <a:t> per la </a:t>
            </a:r>
            <a:r>
              <a:rPr lang="en-US" sz="1800" dirty="0" err="1">
                <a:solidFill>
                  <a:srgbClr val="404040"/>
                </a:solidFill>
                <a:latin typeface="Century Gothic"/>
                <a:ea typeface="Century Gothic"/>
                <a:cs typeface="Century Gothic"/>
                <a:sym typeface="Century Gothic"/>
              </a:rPr>
              <a:t>crittografia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programmi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utilità</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Quando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domanda</a:t>
            </a:r>
            <a:r>
              <a:rPr lang="en-US" sz="1800" dirty="0">
                <a:solidFill>
                  <a:srgbClr val="404040"/>
                </a:solidFill>
                <a:latin typeface="Century Gothic"/>
                <a:ea typeface="Century Gothic"/>
                <a:cs typeface="Century Gothic"/>
                <a:sym typeface="Century Gothic"/>
              </a:rPr>
              <a:t> in </a:t>
            </a:r>
            <a:r>
              <a:rPr lang="en-US" sz="1800" dirty="0" err="1">
                <a:solidFill>
                  <a:srgbClr val="404040"/>
                </a:solidFill>
                <a:latin typeface="Century Gothic"/>
                <a:ea typeface="Century Gothic"/>
                <a:cs typeface="Century Gothic"/>
                <a:sym typeface="Century Gothic"/>
              </a:rPr>
              <a:t>merito</a:t>
            </a:r>
            <a:r>
              <a:rPr lang="en-US" sz="1800" dirty="0">
                <a:solidFill>
                  <a:srgbClr val="404040"/>
                </a:solidFill>
                <a:latin typeface="Century Gothic"/>
                <a:ea typeface="Century Gothic"/>
                <a:cs typeface="Century Gothic"/>
                <a:sym typeface="Century Gothic"/>
              </a:rPr>
              <a:t> al </a:t>
            </a:r>
            <a:r>
              <a:rPr lang="en-US" sz="1800" dirty="0" err="1">
                <a:solidFill>
                  <a:srgbClr val="404040"/>
                </a:solidFill>
                <a:latin typeface="Century Gothic"/>
                <a:ea typeface="Century Gothic"/>
                <a:cs typeface="Century Gothic"/>
                <a:sym typeface="Century Gothic"/>
              </a:rPr>
              <a:t>sw</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verificare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quando</a:t>
            </a:r>
            <a:r>
              <a:rPr lang="en-US" sz="1800" dirty="0">
                <a:solidFill>
                  <a:srgbClr val="404040"/>
                </a:solidFill>
                <a:latin typeface="Century Gothic"/>
                <a:ea typeface="Century Gothic"/>
                <a:cs typeface="Century Gothic"/>
                <a:sym typeface="Century Gothic"/>
              </a:rPr>
              <a:t> è </a:t>
            </a:r>
            <a:r>
              <a:rPr lang="en-US" sz="1800" dirty="0" err="1">
                <a:solidFill>
                  <a:srgbClr val="404040"/>
                </a:solidFill>
                <a:latin typeface="Century Gothic"/>
                <a:ea typeface="Century Gothic"/>
                <a:cs typeface="Century Gothic"/>
                <a:sym typeface="Century Gothic"/>
              </a:rPr>
              <a:t>stato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installato</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quando</a:t>
            </a:r>
            <a:r>
              <a:rPr lang="en-US" sz="1800" dirty="0">
                <a:solidFill>
                  <a:srgbClr val="404040"/>
                </a:solidFill>
                <a:latin typeface="Century Gothic"/>
                <a:ea typeface="Century Gothic"/>
                <a:cs typeface="Century Gothic"/>
                <a:sym typeface="Century Gothic"/>
              </a:rPr>
              <a:t> è </a:t>
            </a:r>
            <a:r>
              <a:rPr lang="en-US" sz="1800" dirty="0" err="1">
                <a:solidFill>
                  <a:srgbClr val="404040"/>
                </a:solidFill>
                <a:latin typeface="Century Gothic"/>
                <a:ea typeface="Century Gothic"/>
                <a:cs typeface="Century Gothic"/>
                <a:sym typeface="Century Gothic"/>
              </a:rPr>
              <a:t>stato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aggiornato</a:t>
            </a:r>
            <a:endParaRPr dirty="0"/>
          </a:p>
          <a:p>
            <a:pPr marL="285750" indent="-285750"/>
            <a:r>
              <a:rPr lang="en-US" sz="1800" dirty="0" err="1">
                <a:solidFill>
                  <a:srgbClr val="404040"/>
                </a:solidFill>
                <a:latin typeface="Century Gothic"/>
                <a:ea typeface="Century Gothic"/>
                <a:cs typeface="Century Gothic"/>
                <a:sym typeface="Century Gothic"/>
              </a:rPr>
              <a:t>L’elenco</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personale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responsabile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operazioni</a:t>
            </a:r>
            <a:r>
              <a:rPr lang="en-US" sz="1800" dirty="0">
                <a:solidFill>
                  <a:srgbClr val="404040"/>
                </a:solidFill>
                <a:latin typeface="Century Gothic"/>
                <a:ea typeface="Century Gothic"/>
                <a:cs typeface="Century Gothic"/>
                <a:sym typeface="Century Gothic"/>
              </a:rPr>
              <a:t> in </a:t>
            </a:r>
            <a:r>
              <a:rPr lang="en-US" sz="1800" dirty="0" err="1">
                <a:solidFill>
                  <a:srgbClr val="404040"/>
                </a:solidFill>
                <a:latin typeface="Century Gothic"/>
                <a:ea typeface="Century Gothic"/>
                <a:cs typeface="Century Gothic"/>
                <a:sym typeface="Century Gothic"/>
              </a:rPr>
              <a:t>corso</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quelle</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mantenimento</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espansione</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manutenzione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della</a:t>
            </a:r>
            <a:r>
              <a:rPr lang="en-US" sz="1800" dirty="0">
                <a:solidFill>
                  <a:srgbClr val="404040"/>
                </a:solidFill>
                <a:latin typeface="Century Gothic"/>
                <a:ea typeface="Century Gothic"/>
                <a:cs typeface="Century Gothic"/>
                <a:sym typeface="Century Gothic"/>
              </a:rPr>
              <a:t> rete</a:t>
            </a:r>
            <a:endParaRPr dirty="0"/>
          </a:p>
          <a:p>
            <a:pPr marL="285750" indent="-285750"/>
            <a:r>
              <a:rPr lang="en-US" sz="1800" dirty="0" err="1">
                <a:solidFill>
                  <a:srgbClr val="404040"/>
                </a:solidFill>
                <a:latin typeface="Century Gothic"/>
                <a:ea typeface="Century Gothic"/>
                <a:cs typeface="Century Gothic"/>
                <a:sym typeface="Century Gothic"/>
              </a:rPr>
              <a:t>L’elenco</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personale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responsabile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amministrazione</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sistema</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posta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elettronica</a:t>
            </a:r>
            <a:endParaRPr dirty="0"/>
          </a:p>
          <a:p>
            <a:pPr marL="285750" indent="-285750"/>
            <a:r>
              <a:rPr lang="en-US" sz="1800" dirty="0" err="1">
                <a:solidFill>
                  <a:srgbClr val="404040"/>
                </a:solidFill>
                <a:latin typeface="Century Gothic"/>
                <a:ea typeface="Century Gothic"/>
                <a:cs typeface="Century Gothic"/>
                <a:sym typeface="Century Gothic"/>
              </a:rPr>
              <a:t>L’elenco</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personale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responsabile</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mantenimento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informazioni</a:t>
            </a:r>
            <a:r>
              <a:rPr lang="en-US" sz="1800" dirty="0">
                <a:solidFill>
                  <a:srgbClr val="404040"/>
                </a:solidFill>
                <a:latin typeface="Century Gothic"/>
                <a:ea typeface="Century Gothic"/>
                <a:cs typeface="Century Gothic"/>
                <a:sym typeface="Century Gothic"/>
              </a:rPr>
              <a:t> elaborate (record) del </a:t>
            </a:r>
            <a:r>
              <a:rPr lang="en-US" sz="1800" dirty="0" err="1">
                <a:solidFill>
                  <a:srgbClr val="404040"/>
                </a:solidFill>
                <a:latin typeface="Century Gothic"/>
                <a:ea typeface="Century Gothic"/>
                <a:cs typeface="Century Gothic"/>
                <a:sym typeface="Century Gothic"/>
              </a:rPr>
              <a:t>modo</a:t>
            </a:r>
            <a:r>
              <a:rPr lang="en-US" sz="1800" dirty="0">
                <a:solidFill>
                  <a:srgbClr val="404040"/>
                </a:solidFill>
                <a:latin typeface="Century Gothic"/>
                <a:ea typeface="Century Gothic"/>
                <a:cs typeface="Century Gothic"/>
                <a:sym typeface="Century Gothic"/>
              </a:rPr>
              <a:t> in cui </a:t>
            </a:r>
            <a:r>
              <a:rPr lang="en-US" sz="1800" dirty="0" err="1">
                <a:solidFill>
                  <a:srgbClr val="404040"/>
                </a:solidFill>
                <a:latin typeface="Century Gothic"/>
                <a:ea typeface="Century Gothic"/>
                <a:cs typeface="Century Gothic"/>
                <a:sym typeface="Century Gothic"/>
              </a:rPr>
              <a:t>tali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informazioni</a:t>
            </a:r>
            <a:r>
              <a:rPr lang="en-US" sz="1800" dirty="0">
                <a:solidFill>
                  <a:srgbClr val="404040"/>
                </a:solidFill>
                <a:latin typeface="Century Gothic"/>
                <a:ea typeface="Century Gothic"/>
                <a:cs typeface="Century Gothic"/>
                <a:sym typeface="Century Gothic"/>
              </a:rPr>
              <a:t> (record) </a:t>
            </a:r>
            <a:r>
              <a:rPr lang="en-US" sz="1800" dirty="0" err="1">
                <a:solidFill>
                  <a:srgbClr val="404040"/>
                </a:solidFill>
                <a:latin typeface="Century Gothic"/>
                <a:ea typeface="Century Gothic"/>
                <a:cs typeface="Century Gothic"/>
                <a:sym typeface="Century Gothic"/>
              </a:rPr>
              <a:t>sono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organizzate</a:t>
            </a:r>
            <a:r>
              <a:rPr lang="en-US" sz="1800" dirty="0">
                <a:solidFill>
                  <a:srgbClr val="404040"/>
                </a:solidFill>
                <a:latin typeface="Century Gothic"/>
                <a:ea typeface="Century Gothic"/>
                <a:cs typeface="Century Gothic"/>
                <a:sym typeface="Century Gothic"/>
              </a:rPr>
              <a:t> e recuperate</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09916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45"/>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Check-list for System Discovery</a:t>
            </a:r>
            <a:endParaRPr/>
          </a:p>
        </p:txBody>
      </p:sp>
      <p:sp>
        <p:nvSpPr>
          <p:cNvPr id="1047" name="Google Shape;1047;p45"/>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I processi di archiviazione e recupero dei supporti di backup sia interni che esterni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Le procedure usate dagli utenti di sistema per loggarsi sul computer e sulla rete. Questo comprende l’uso di password, audit trails, ed altre misure di sicurezza usate per identificare la data di creazione modifica o eventualmentedi accesso</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Se e come l’accesso a particolari files è controllato. Informazioni come quelle di una access control list identificano quali utenti hanno avuto accesso a quei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Files Come i file condivisi sono strutturati e identificati nel sistema </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Routines per archiviare e differenti tipi di dati</a:t>
            </a:r>
            <a:endParaRPr/>
          </a:p>
        </p:txBody>
      </p:sp>
    </p:spTree>
    <p:extLst>
      <p:ext uri="{BB962C8B-B14F-4D97-AF65-F5344CB8AC3E}">
        <p14:creationId xmlns:p14="http://schemas.microsoft.com/office/powerpoint/2010/main" val="2607466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46"/>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Check list dei supporti elettronici</a:t>
            </a:r>
            <a:endParaRPr/>
          </a:p>
        </p:txBody>
      </p:sp>
      <p:sp>
        <p:nvSpPr>
          <p:cNvPr id="1053" name="Google Shape;1053;p46"/>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285750" indent="-285750">
              <a:spcBef>
                <a:spcPts val="0"/>
              </a:spcBef>
            </a:pPr>
            <a:r>
              <a:rPr lang="en-US" sz="1800" dirty="0">
                <a:solidFill>
                  <a:srgbClr val="404040"/>
                </a:solidFill>
                <a:latin typeface="Century Gothic"/>
                <a:ea typeface="Century Gothic"/>
                <a:cs typeface="Century Gothic"/>
                <a:sym typeface="Century Gothic"/>
              </a:rPr>
              <a:t>Data files</a:t>
            </a:r>
            <a:endParaRPr dirty="0"/>
          </a:p>
          <a:p>
            <a:pPr marL="742950" lvl="1" indent="-285750">
              <a:buSzPts val="1600"/>
            </a:pPr>
            <a:r>
              <a:rPr lang="en-US" sz="1600" dirty="0">
                <a:solidFill>
                  <a:srgbClr val="404040"/>
                </a:solidFill>
                <a:latin typeface="Century Gothic"/>
                <a:ea typeface="Century Gothic"/>
                <a:cs typeface="Century Gothic"/>
                <a:sym typeface="Century Gothic"/>
              </a:rPr>
              <a:t>Office desktop computer/workstation</a:t>
            </a:r>
            <a:endParaRPr dirty="0"/>
          </a:p>
          <a:p>
            <a:pPr marL="742950" lvl="1" indent="-285750">
              <a:buSzPts val="1600"/>
            </a:pPr>
            <a:r>
              <a:rPr lang="en-US" sz="1600" dirty="0">
                <a:solidFill>
                  <a:srgbClr val="404040"/>
                </a:solidFill>
                <a:latin typeface="Century Gothic"/>
                <a:ea typeface="Century Gothic"/>
                <a:cs typeface="Century Gothic"/>
                <a:sym typeface="Century Gothic"/>
              </a:rPr>
              <a:t>Notebook computer</a:t>
            </a:r>
            <a:endParaRPr dirty="0"/>
          </a:p>
          <a:p>
            <a:pPr marL="742950" lvl="1" indent="-285750">
              <a:buSzPts val="1600"/>
            </a:pPr>
            <a:r>
              <a:rPr lang="en-US" sz="1600" dirty="0">
                <a:solidFill>
                  <a:srgbClr val="404040"/>
                </a:solidFill>
                <a:latin typeface="Century Gothic"/>
                <a:ea typeface="Century Gothic"/>
                <a:cs typeface="Century Gothic"/>
                <a:sym typeface="Century Gothic"/>
              </a:rPr>
              <a:t>Home computer</a:t>
            </a:r>
            <a:endParaRPr dirty="0"/>
          </a:p>
          <a:p>
            <a:pPr marL="742950" lvl="1" indent="-285750">
              <a:buSzPts val="1600"/>
            </a:pPr>
            <a:r>
              <a:rPr lang="en-US" sz="1600" dirty="0">
                <a:solidFill>
                  <a:srgbClr val="404040"/>
                </a:solidFill>
                <a:latin typeface="Century Gothic"/>
                <a:ea typeface="Century Gothic"/>
                <a:cs typeface="Century Gothic"/>
                <a:sym typeface="Century Gothic"/>
              </a:rPr>
              <a:t>Computer del </a:t>
            </a:r>
            <a:r>
              <a:rPr lang="en-US" sz="1600" dirty="0" err="1">
                <a:solidFill>
                  <a:srgbClr val="404040"/>
                </a:solidFill>
                <a:latin typeface="Century Gothic"/>
                <a:ea typeface="Century Gothic"/>
                <a:cs typeface="Century Gothic"/>
                <a:sym typeface="Century Gothic"/>
              </a:rPr>
              <a:t>personale</a:t>
            </a:r>
            <a:r>
              <a:rPr lang="en-US" sz="1600" dirty="0">
                <a:solidFill>
                  <a:srgbClr val="404040"/>
                </a:solidFill>
                <a:latin typeface="Century Gothic"/>
                <a:ea typeface="Century Gothic"/>
                <a:cs typeface="Century Gothic"/>
                <a:sym typeface="Century Gothic"/>
              </a:rPr>
              <a:t> di </a:t>
            </a:r>
            <a:r>
              <a:rPr lang="en-US" sz="1600" dirty="0" err="1">
                <a:solidFill>
                  <a:srgbClr val="404040"/>
                </a:solidFill>
                <a:latin typeface="Century Gothic"/>
                <a:ea typeface="Century Gothic"/>
                <a:cs typeface="Century Gothic"/>
                <a:sym typeface="Century Gothic"/>
              </a:rPr>
              <a:t>segreteria</a:t>
            </a:r>
            <a:r>
              <a:rPr lang="en-US" sz="1600" dirty="0">
                <a:solidFill>
                  <a:srgbClr val="404040"/>
                </a:solidFill>
                <a:latin typeface="Century Gothic"/>
                <a:ea typeface="Century Gothic"/>
                <a:cs typeface="Century Gothic"/>
                <a:sym typeface="Century Gothic"/>
              </a:rPr>
              <a:t> /</a:t>
            </a:r>
            <a:r>
              <a:rPr lang="en-US" sz="1600" dirty="0" err="1">
                <a:solidFill>
                  <a:srgbClr val="404040"/>
                </a:solidFill>
                <a:latin typeface="Century Gothic"/>
                <a:ea typeface="Century Gothic"/>
                <a:cs typeface="Century Gothic"/>
                <a:sym typeface="Century Gothic"/>
              </a:rPr>
              <a:t>dello</a:t>
            </a:r>
            <a:r>
              <a:rPr lang="en-US" sz="1600" dirty="0">
                <a:solidFill>
                  <a:srgbClr val="404040"/>
                </a:solidFill>
                <a:latin typeface="Century Gothic"/>
                <a:ea typeface="Century Gothic"/>
                <a:cs typeface="Century Gothic"/>
                <a:sym typeface="Century Gothic"/>
              </a:rPr>
              <a:t> staff/ </a:t>
            </a:r>
            <a:r>
              <a:rPr lang="en-US" sz="1600" dirty="0" err="1">
                <a:solidFill>
                  <a:srgbClr val="404040"/>
                </a:solidFill>
                <a:latin typeface="Century Gothic"/>
                <a:ea typeface="Century Gothic"/>
                <a:cs typeface="Century Gothic"/>
                <a:sym typeface="Century Gothic"/>
              </a:rPr>
              <a:t>degli</a:t>
            </a:r>
            <a:r>
              <a:rPr lang="en-US" sz="1600" dirty="0">
                <a:solidFill>
                  <a:srgbClr val="404040"/>
                </a:solidFill>
                <a:latin typeface="Century Gothic"/>
                <a:ea typeface="Century Gothic"/>
                <a:cs typeface="Century Gothic"/>
                <a:sym typeface="Century Gothic"/>
              </a:rPr>
              <a:t> </a:t>
            </a:r>
            <a:r>
              <a:rPr lang="en-US" sz="1600" dirty="0" err="1">
                <a:solidFill>
                  <a:srgbClr val="404040"/>
                </a:solidFill>
                <a:latin typeface="Century Gothic"/>
                <a:ea typeface="Century Gothic"/>
                <a:cs typeface="Century Gothic"/>
                <a:sym typeface="Century Gothic"/>
              </a:rPr>
              <a:t>assistenti</a:t>
            </a:r>
            <a:endParaRPr dirty="0"/>
          </a:p>
          <a:p>
            <a:pPr marL="742950" lvl="1" indent="-285750">
              <a:buSzPts val="1600"/>
            </a:pPr>
            <a:r>
              <a:rPr lang="en-US" sz="1600" dirty="0">
                <a:solidFill>
                  <a:srgbClr val="404040"/>
                </a:solidFill>
                <a:latin typeface="Century Gothic"/>
                <a:ea typeface="Century Gothic"/>
                <a:cs typeface="Century Gothic"/>
                <a:sym typeface="Century Gothic"/>
              </a:rPr>
              <a:t>Palmtop</a:t>
            </a:r>
            <a:endParaRPr dirty="0"/>
          </a:p>
          <a:p>
            <a:pPr marL="742950" lvl="1" indent="-285750">
              <a:buSzPts val="1600"/>
            </a:pPr>
            <a:r>
              <a:rPr lang="en-US" sz="1600" dirty="0">
                <a:solidFill>
                  <a:srgbClr val="404040"/>
                </a:solidFill>
                <a:latin typeface="Century Gothic"/>
                <a:ea typeface="Century Gothic"/>
                <a:cs typeface="Century Gothic"/>
                <a:sym typeface="Century Gothic"/>
              </a:rPr>
              <a:t>Network file servers/mainframe/mini-computer</a:t>
            </a:r>
            <a:endParaRPr dirty="0"/>
          </a:p>
        </p:txBody>
      </p:sp>
    </p:spTree>
    <p:extLst>
      <p:ext uri="{BB962C8B-B14F-4D97-AF65-F5344CB8AC3E}">
        <p14:creationId xmlns:p14="http://schemas.microsoft.com/office/powerpoint/2010/main" val="226724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49237" y="624110"/>
            <a:ext cx="7772399" cy="1280890"/>
          </a:xfrm>
        </p:spPr>
        <p:txBody>
          <a:bodyPr>
            <a:normAutofit fontScale="90000"/>
          </a:bodyPr>
          <a:lstStyle/>
          <a:p>
            <a:r>
              <a:rPr lang="it-IT" b="1" dirty="0"/>
              <a:t>La stampa in PDF o su carta può essere utilizzata come </a:t>
            </a:r>
            <a:r>
              <a:rPr lang="it-IT" b="1" dirty="0" smtClean="0"/>
              <a:t>prova </a:t>
            </a:r>
            <a:r>
              <a:rPr lang="it-IT" dirty="0"/>
              <a:t/>
            </a:r>
            <a:br>
              <a:rPr lang="it-IT" dirty="0"/>
            </a:br>
            <a:endParaRPr lang="it-IT" dirty="0"/>
          </a:p>
        </p:txBody>
      </p:sp>
      <p:sp>
        <p:nvSpPr>
          <p:cNvPr id="3" name="Segnaposto testo 2"/>
          <p:cNvSpPr>
            <a:spLocks noGrp="1"/>
          </p:cNvSpPr>
          <p:nvPr>
            <p:ph idx="1"/>
          </p:nvPr>
        </p:nvSpPr>
        <p:spPr>
          <a:xfrm>
            <a:off x="2438401" y="2133600"/>
            <a:ext cx="8229599" cy="3777622"/>
          </a:xfrm>
        </p:spPr>
        <p:txBody>
          <a:bodyPr>
            <a:normAutofit/>
          </a:bodyPr>
          <a:lstStyle/>
          <a:p>
            <a:r>
              <a:rPr lang="it-IT" dirty="0" smtClean="0"/>
              <a:t>La </a:t>
            </a:r>
            <a:r>
              <a:rPr lang="it-IT" dirty="0"/>
              <a:t>stampa di un pagina web </a:t>
            </a:r>
            <a:r>
              <a:rPr lang="it-IT" b="1" dirty="0"/>
              <a:t>certificata da un Notaio </a:t>
            </a:r>
            <a:r>
              <a:rPr lang="it-IT" dirty="0"/>
              <a:t>o da un </a:t>
            </a:r>
            <a:r>
              <a:rPr lang="it-IT" b="1" dirty="0"/>
              <a:t>Pubblico Ufficiale </a:t>
            </a:r>
            <a:r>
              <a:rPr lang="it-IT" dirty="0"/>
              <a:t>è certamente un’alternativa migliore, ma può non essere sufficiente a identificare l’autore del reato, per esempio nel caso di un post diffamatorio pubblicato su un social network è necessario acquisire anche ulteriori dati come il codice identificativo univoco che permette di ritrovare il profilo o la pagina diffamatoria anche in caso di cambio del nome o dell’indirizzo.</a:t>
            </a:r>
          </a:p>
          <a:p>
            <a:r>
              <a:rPr lang="it-IT" dirty="0"/>
              <a:t>Fatto salvo </a:t>
            </a:r>
            <a:r>
              <a:rPr lang="it-IT" b="1" dirty="0"/>
              <a:t>il principio del libero convincimento del giudice </a:t>
            </a:r>
            <a:r>
              <a:rPr lang="it-IT" dirty="0"/>
              <a:t>che gli consente di valutare la prova dando conto nella motivazione dei risultati acquisiti e dei criteri adottati (c.p.p. art. 192, comma I).</a:t>
            </a:r>
          </a:p>
        </p:txBody>
      </p:sp>
    </p:spTree>
    <p:extLst>
      <p:ext uri="{BB962C8B-B14F-4D97-AF65-F5344CB8AC3E}">
        <p14:creationId xmlns:p14="http://schemas.microsoft.com/office/powerpoint/2010/main" val="796832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47"/>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Check list dei supporti elettronici</a:t>
            </a:r>
            <a:endParaRPr/>
          </a:p>
        </p:txBody>
      </p:sp>
      <p:sp>
        <p:nvSpPr>
          <p:cNvPr id="1059" name="Google Shape;1059;p47"/>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Backup tapes</a:t>
            </a:r>
            <a:endParaRPr/>
          </a:p>
          <a:p>
            <a:pPr marL="742950" lvl="1" indent="-285750">
              <a:lnSpc>
                <a:spcPct val="100000"/>
              </a:lnSpc>
              <a:spcBef>
                <a:spcPts val="1000"/>
              </a:spcBef>
              <a:buClr>
                <a:schemeClr val="accent1"/>
              </a:buClr>
              <a:buSzPts val="1600"/>
              <a:buFont typeface="Noto Sans Symbols"/>
              <a:buChar char="🠶"/>
            </a:pPr>
            <a:r>
              <a:rPr lang="en-US" sz="1600">
                <a:solidFill>
                  <a:srgbClr val="404040"/>
                </a:solidFill>
                <a:latin typeface="Century Gothic"/>
                <a:ea typeface="Century Gothic"/>
                <a:cs typeface="Century Gothic"/>
                <a:sym typeface="Century Gothic"/>
              </a:rPr>
              <a:t>System-wide backups (mensile/settimanale/incrementale)</a:t>
            </a:r>
            <a:endParaRPr/>
          </a:p>
          <a:p>
            <a:pPr marL="742950" lvl="1" indent="-285750">
              <a:lnSpc>
                <a:spcPct val="100000"/>
              </a:lnSpc>
              <a:spcBef>
                <a:spcPts val="1000"/>
              </a:spcBef>
              <a:buClr>
                <a:schemeClr val="accent1"/>
              </a:buClr>
              <a:buSzPts val="1600"/>
              <a:buFont typeface="Noto Sans Symbols"/>
              <a:buChar char="🠶"/>
            </a:pPr>
            <a:r>
              <a:rPr lang="en-US" sz="1600">
                <a:solidFill>
                  <a:srgbClr val="404040"/>
                </a:solidFill>
                <a:latin typeface="Century Gothic"/>
                <a:ea typeface="Century Gothic"/>
                <a:cs typeface="Century Gothic"/>
                <a:sym typeface="Century Gothic"/>
              </a:rPr>
              <a:t>Disaster recovery backups (memorizzati esternamente</a:t>
            </a:r>
            <a:endParaRPr/>
          </a:p>
          <a:p>
            <a:pPr marL="742950" lvl="1" indent="-285750">
              <a:lnSpc>
                <a:spcPct val="100000"/>
              </a:lnSpc>
              <a:spcBef>
                <a:spcPts val="1000"/>
              </a:spcBef>
              <a:buClr>
                <a:schemeClr val="accent1"/>
              </a:buClr>
              <a:buSzPts val="1600"/>
              <a:buFont typeface="Noto Sans Symbols"/>
              <a:buChar char="🠶"/>
            </a:pPr>
            <a:r>
              <a:rPr lang="en-US" sz="1600">
                <a:solidFill>
                  <a:srgbClr val="404040"/>
                </a:solidFill>
                <a:latin typeface="Century Gothic"/>
                <a:ea typeface="Century Gothic"/>
                <a:cs typeface="Century Gothic"/>
                <a:sym typeface="Century Gothic"/>
              </a:rPr>
              <a:t>Backups personali o ad hoc (occhio ai dischetti a ad altri supporti</a:t>
            </a:r>
            <a:endParaRPr/>
          </a:p>
          <a:p>
            <a:pPr marL="742950" lvl="1" indent="-285750">
              <a:lnSpc>
                <a:spcPct val="100000"/>
              </a:lnSpc>
              <a:spcBef>
                <a:spcPts val="1000"/>
              </a:spcBef>
              <a:buClr>
                <a:schemeClr val="accent1"/>
              </a:buClr>
              <a:buSzPts val="1600"/>
              <a:buFont typeface="Noto Sans Symbols"/>
              <a:buChar char="🠶"/>
            </a:pPr>
            <a:r>
              <a:rPr lang="en-US" sz="1600">
                <a:solidFill>
                  <a:srgbClr val="404040"/>
                </a:solidFill>
                <a:latin typeface="Century Gothic"/>
                <a:ea typeface="Century Gothic"/>
                <a:cs typeface="Century Gothic"/>
                <a:sym typeface="Century Gothic"/>
              </a:rPr>
              <a:t>portatili</a:t>
            </a:r>
            <a:endParaRPr/>
          </a:p>
        </p:txBody>
      </p:sp>
    </p:spTree>
    <p:extLst>
      <p:ext uri="{BB962C8B-B14F-4D97-AF65-F5344CB8AC3E}">
        <p14:creationId xmlns:p14="http://schemas.microsoft.com/office/powerpoint/2010/main" val="36498521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48"/>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Check list dei supporti elettronici</a:t>
            </a:r>
            <a:endParaRPr/>
          </a:p>
        </p:txBody>
      </p:sp>
      <p:sp>
        <p:nvSpPr>
          <p:cNvPr id="1065" name="Google Shape;1065;p48"/>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Altri supporti</a:t>
            </a:r>
            <a:endParaRPr/>
          </a:p>
          <a:p>
            <a:pPr marL="742950" lvl="1" indent="-285750">
              <a:lnSpc>
                <a:spcPct val="100000"/>
              </a:lnSpc>
              <a:spcBef>
                <a:spcPts val="1000"/>
              </a:spcBef>
              <a:buClr>
                <a:schemeClr val="accent1"/>
              </a:buClr>
              <a:buSzPts val="1600"/>
              <a:buFont typeface="Noto Sans Symbols"/>
              <a:buChar char="🠶"/>
            </a:pPr>
            <a:r>
              <a:rPr lang="en-US" sz="1600">
                <a:solidFill>
                  <a:srgbClr val="404040"/>
                </a:solidFill>
                <a:latin typeface="Century Gothic"/>
                <a:ea typeface="Century Gothic"/>
                <a:cs typeface="Century Gothic"/>
                <a:sym typeface="Century Gothic"/>
              </a:rPr>
              <a:t>Archivi su nastro</a:t>
            </a:r>
            <a:endParaRPr/>
          </a:p>
          <a:p>
            <a:pPr marL="742950" lvl="1" indent="-285750">
              <a:lnSpc>
                <a:spcPct val="100000"/>
              </a:lnSpc>
              <a:spcBef>
                <a:spcPts val="1000"/>
              </a:spcBef>
              <a:buClr>
                <a:schemeClr val="accent1"/>
              </a:buClr>
              <a:buSzPts val="1600"/>
              <a:buFont typeface="Noto Sans Symbols"/>
              <a:buChar char="🠶"/>
            </a:pPr>
            <a:r>
              <a:rPr lang="en-US" sz="1600">
                <a:solidFill>
                  <a:srgbClr val="404040"/>
                </a:solidFill>
                <a:latin typeface="Century Gothic"/>
                <a:ea typeface="Century Gothic"/>
                <a:cs typeface="Century Gothic"/>
                <a:sym typeface="Century Gothic"/>
              </a:rPr>
              <a:t>Supporti rimovibili/sostituibili</a:t>
            </a:r>
            <a:endParaRPr/>
          </a:p>
          <a:p>
            <a:pPr marL="742950" lvl="1" indent="-285750">
              <a:lnSpc>
                <a:spcPct val="100000"/>
              </a:lnSpc>
              <a:spcBef>
                <a:spcPts val="1000"/>
              </a:spcBef>
              <a:buClr>
                <a:schemeClr val="accent1"/>
              </a:buClr>
              <a:buSzPts val="1600"/>
              <a:buFont typeface="Noto Sans Symbols"/>
              <a:buChar char="🠶"/>
            </a:pPr>
            <a:r>
              <a:rPr lang="en-US" sz="1600">
                <a:solidFill>
                  <a:srgbClr val="404040"/>
                </a:solidFill>
                <a:latin typeface="Century Gothic"/>
                <a:ea typeface="Century Gothic"/>
                <a:cs typeface="Century Gothic"/>
                <a:sym typeface="Century Gothic"/>
              </a:rPr>
              <a:t>Floppy disk ed altri supporti portatili (CD, ZIP)</a:t>
            </a:r>
            <a:endParaRPr/>
          </a:p>
        </p:txBody>
      </p:sp>
    </p:spTree>
    <p:extLst>
      <p:ext uri="{BB962C8B-B14F-4D97-AF65-F5344CB8AC3E}">
        <p14:creationId xmlns:p14="http://schemas.microsoft.com/office/powerpoint/2010/main" val="2501236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49"/>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Check list dell’esame dei supporti elettronici</a:t>
            </a:r>
            <a:endParaRPr/>
          </a:p>
        </p:txBody>
      </p:sp>
      <p:sp>
        <p:nvSpPr>
          <p:cNvPr id="1071" name="Google Shape;1071;p49"/>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Assegnare un unico numero per ogni supporto digitale</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Proteggere dalla scrittura tutti i supporti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Testare tutti i supporti sui virus. Memorizzare ogni virus trovato e notificare immediatamente la parte prodotta</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Stampare la lista delle directory di ogni supporto. Assicurarsi di stampare anche il numero del supporto</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Verificare la mancanza di virus e di dati sui supporti utilizzati per le copie dei dati (ogni copia deve essere fatta su un supporto distinto, dedicata solo ad un singolo caso)</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Recupera i dati di ogni supporto (floppy disk) in un file con un nome che corrisponde al numero assegnato al supporto</a:t>
            </a:r>
            <a:endParaRPr/>
          </a:p>
        </p:txBody>
      </p:sp>
    </p:spTree>
    <p:extLst>
      <p:ext uri="{BB962C8B-B14F-4D97-AF65-F5344CB8AC3E}">
        <p14:creationId xmlns:p14="http://schemas.microsoft.com/office/powerpoint/2010/main" val="986620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50"/>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Check list dell’esame dei supporti elettronici</a:t>
            </a:r>
            <a:endParaRPr/>
          </a:p>
        </p:txBody>
      </p:sp>
      <p:sp>
        <p:nvSpPr>
          <p:cNvPr id="1077" name="Google Shape;1077;p50"/>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Verificare che tutti i file nell’elenco delle directory appaia nella copia</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Metti in luogo sicuro i supporti originali</a:t>
            </a:r>
            <a:endParaRPr/>
          </a:p>
          <a:p>
            <a:pPr marL="342900" indent="-342900">
              <a:lnSpc>
                <a:spcPct val="100000"/>
              </a:lnSpc>
              <a:buClr>
                <a:schemeClr val="accent1"/>
              </a:buClr>
              <a:buSzPts val="1800"/>
              <a:buFont typeface="Noto Sans Symbols"/>
              <a:buChar char="🠶"/>
            </a:pPr>
            <a:r>
              <a:rPr lang="en-US" sz="1800">
                <a:solidFill>
                  <a:srgbClr val="404040"/>
                </a:solidFill>
                <a:latin typeface="Century Gothic"/>
                <a:ea typeface="Century Gothic"/>
                <a:cs typeface="Century Gothic"/>
                <a:sym typeface="Century Gothic"/>
              </a:rPr>
              <a:t>Quando stampi un particolare documento, inserisci una intestazione o piè di pagina con l’indicazione del percorso completo del documento stampato (es: Disk 123\corr\pistolafumante.txt</a:t>
            </a:r>
            <a:endParaRPr/>
          </a:p>
        </p:txBody>
      </p:sp>
    </p:spTree>
    <p:extLst>
      <p:ext uri="{BB962C8B-B14F-4D97-AF65-F5344CB8AC3E}">
        <p14:creationId xmlns:p14="http://schemas.microsoft.com/office/powerpoint/2010/main" val="3343141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 estrai lista cartelle</a:t>
            </a:r>
            <a:endParaRPr lang="it-IT" dirty="0"/>
          </a:p>
        </p:txBody>
      </p:sp>
      <p:sp>
        <p:nvSpPr>
          <p:cNvPr id="3" name="Segnaposto contenuto 2"/>
          <p:cNvSpPr>
            <a:spLocks noGrp="1"/>
          </p:cNvSpPr>
          <p:nvPr>
            <p:ph idx="1"/>
          </p:nvPr>
        </p:nvSpPr>
        <p:spPr/>
        <p:txBody>
          <a:bodyPr/>
          <a:lstStyle/>
          <a:p>
            <a:r>
              <a:rPr lang="it-IT" dirty="0" smtClean="0"/>
              <a:t>ATTENZIONE AI FILE NASCOSTI!!</a:t>
            </a:r>
          </a:p>
          <a:p>
            <a:endParaRPr lang="it-IT" dirty="0"/>
          </a:p>
          <a:p>
            <a:r>
              <a:rPr lang="it-IT" dirty="0" smtClean="0"/>
              <a:t>Da riga di comando (</a:t>
            </a:r>
            <a:r>
              <a:rPr lang="it-IT" dirty="0" err="1" smtClean="0"/>
              <a:t>Prompt</a:t>
            </a:r>
            <a:r>
              <a:rPr lang="it-IT" dirty="0" smtClean="0"/>
              <a:t> </a:t>
            </a:r>
            <a:r>
              <a:rPr lang="it-IT" dirty="0" err="1" smtClean="0"/>
              <a:t>dos</a:t>
            </a:r>
            <a:r>
              <a:rPr lang="it-IT" dirty="0" smtClean="0"/>
              <a:t>) digitare:</a:t>
            </a:r>
          </a:p>
          <a:p>
            <a:pPr lvl="1"/>
            <a:r>
              <a:rPr lang="it-IT" dirty="0"/>
              <a:t>dir </a:t>
            </a:r>
            <a:r>
              <a:rPr lang="it-IT" dirty="0" smtClean="0"/>
              <a:t>c:\. </a:t>
            </a:r>
            <a:r>
              <a:rPr lang="it-IT" dirty="0"/>
              <a:t>/</a:t>
            </a:r>
            <a:r>
              <a:rPr lang="it-IT" dirty="0" err="1"/>
              <a:t>a:h</a:t>
            </a:r>
            <a:r>
              <a:rPr lang="it-IT" dirty="0"/>
              <a:t>/s &gt;&gt; </a:t>
            </a:r>
            <a:r>
              <a:rPr lang="it-IT" dirty="0" smtClean="0"/>
              <a:t>elencoCartelle.txt</a:t>
            </a:r>
          </a:p>
          <a:p>
            <a:pPr lvl="1"/>
            <a:endParaRPr lang="it-IT" dirty="0"/>
          </a:p>
          <a:p>
            <a:pPr lvl="1"/>
            <a:r>
              <a:rPr lang="it-IT" dirty="0" smtClean="0"/>
              <a:t>Avrete un file chiamato elencoCartelle.txt con la lista de </a:t>
            </a:r>
            <a:r>
              <a:rPr lang="it-IT" dirty="0" err="1" smtClean="0"/>
              <a:t>files</a:t>
            </a:r>
            <a:r>
              <a:rPr lang="it-IT" dirty="0" smtClean="0"/>
              <a:t> e </a:t>
            </a:r>
            <a:r>
              <a:rPr lang="it-IT" dirty="0" err="1" smtClean="0"/>
              <a:t>dellecartelle</a:t>
            </a:r>
            <a:endParaRPr lang="it-IT" dirty="0" smtClean="0"/>
          </a:p>
          <a:p>
            <a:pPr lvl="1"/>
            <a:endParaRPr lang="it-IT" dirty="0"/>
          </a:p>
          <a:p>
            <a:pPr lvl="1"/>
            <a:r>
              <a:rPr lang="it-IT" b="1" i="1" u="sng" dirty="0" smtClean="0"/>
              <a:t>N.B. : Prima di eseguire il comando posizionarsi nella ROOT del disco digitando il comando</a:t>
            </a:r>
          </a:p>
          <a:p>
            <a:pPr lvl="1"/>
            <a:r>
              <a:rPr lang="it-IT" b="1" i="1" u="sng" dirty="0" err="1" smtClean="0"/>
              <a:t>Cd</a:t>
            </a:r>
            <a:r>
              <a:rPr lang="it-IT" b="1" i="1" u="sng" dirty="0" smtClean="0"/>
              <a:t> \ (seguita dal tasto invio&lt;9</a:t>
            </a:r>
            <a:endParaRPr lang="it-IT" b="1" i="1" u="sng" dirty="0"/>
          </a:p>
        </p:txBody>
      </p:sp>
    </p:spTree>
    <p:extLst>
      <p:ext uri="{BB962C8B-B14F-4D97-AF65-F5344CB8AC3E}">
        <p14:creationId xmlns:p14="http://schemas.microsoft.com/office/powerpoint/2010/main" val="41913602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51"/>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4 principi fondamentali</a:t>
            </a:r>
            <a:endParaRPr/>
          </a:p>
        </p:txBody>
      </p:sp>
      <p:sp>
        <p:nvSpPr>
          <p:cNvPr id="1083" name="Google Shape;1083;p51"/>
          <p:cNvSpPr txBox="1">
            <a:spLocks noGrp="1"/>
          </p:cNvSpPr>
          <p:nvPr>
            <p:ph idx="1"/>
          </p:nvPr>
        </p:nvSpPr>
        <p:spPr>
          <a:xfrm>
            <a:off x="2209799" y="1299077"/>
            <a:ext cx="7848600" cy="5240267"/>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Principio 1: </a:t>
            </a:r>
            <a:r>
              <a:rPr lang="en-US" sz="1800" dirty="0" err="1">
                <a:solidFill>
                  <a:srgbClr val="404040"/>
                </a:solidFill>
                <a:latin typeface="Century Gothic"/>
                <a:ea typeface="Century Gothic"/>
                <a:cs typeface="Century Gothic"/>
                <a:sym typeface="Century Gothic"/>
              </a:rPr>
              <a:t>Nessuna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deve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essere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presa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dalle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forze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legge</a:t>
            </a:r>
            <a:r>
              <a:rPr lang="en-US" sz="1800" dirty="0">
                <a:solidFill>
                  <a:srgbClr val="404040"/>
                </a:solidFill>
                <a:latin typeface="Century Gothic"/>
                <a:ea typeface="Century Gothic"/>
                <a:cs typeface="Century Gothic"/>
                <a:sym typeface="Century Gothic"/>
              </a:rPr>
              <a:t> o </a:t>
            </a:r>
            <a:r>
              <a:rPr lang="en-US" sz="1800" dirty="0" err="1">
                <a:solidFill>
                  <a:srgbClr val="404040"/>
                </a:solidFill>
                <a:latin typeface="Century Gothic"/>
                <a:ea typeface="Century Gothic"/>
                <a:cs typeface="Century Gothic"/>
                <a:sym typeface="Century Gothic"/>
              </a:rPr>
              <a:t>dai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loro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agenti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possano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cambiare</a:t>
            </a:r>
            <a:r>
              <a:rPr lang="en-US" sz="1800" dirty="0">
                <a:solidFill>
                  <a:srgbClr val="404040"/>
                </a:solidFill>
                <a:latin typeface="Century Gothic"/>
                <a:ea typeface="Century Gothic"/>
                <a:cs typeface="Century Gothic"/>
                <a:sym typeface="Century Gothic"/>
              </a:rPr>
              <a:t> lo </a:t>
            </a:r>
            <a:r>
              <a:rPr lang="en-US" sz="1800" dirty="0" err="1">
                <a:solidFill>
                  <a:srgbClr val="404040"/>
                </a:solidFill>
                <a:latin typeface="Century Gothic"/>
                <a:ea typeface="Century Gothic"/>
                <a:cs typeface="Century Gothic"/>
                <a:sym typeface="Century Gothic"/>
              </a:rPr>
              <a:t>stato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su</a:t>
            </a:r>
            <a:r>
              <a:rPr lang="en-US" sz="1800" dirty="0">
                <a:solidFill>
                  <a:srgbClr val="404040"/>
                </a:solidFill>
                <a:latin typeface="Century Gothic"/>
                <a:ea typeface="Century Gothic"/>
                <a:cs typeface="Century Gothic"/>
                <a:sym typeface="Century Gothic"/>
              </a:rPr>
              <a:t> un computer o sui </a:t>
            </a:r>
            <a:r>
              <a:rPr lang="en-US" sz="1800" dirty="0" err="1">
                <a:solidFill>
                  <a:srgbClr val="404040"/>
                </a:solidFill>
                <a:latin typeface="Century Gothic"/>
                <a:ea typeface="Century Gothic"/>
                <a:cs typeface="Century Gothic"/>
                <a:sym typeface="Century Gothic"/>
              </a:rPr>
              <a:t>supporti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memorizzazione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digitali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possanno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portare</a:t>
            </a:r>
            <a:r>
              <a:rPr lang="en-US" sz="1800" dirty="0">
                <a:solidFill>
                  <a:srgbClr val="404040"/>
                </a:solidFill>
                <a:latin typeface="Century Gothic"/>
                <a:ea typeface="Century Gothic"/>
                <a:cs typeface="Century Gothic"/>
                <a:sym typeface="Century Gothic"/>
              </a:rPr>
              <a:t> al </a:t>
            </a:r>
            <a:r>
              <a:rPr lang="en-US" sz="1800" dirty="0" err="1">
                <a:solidFill>
                  <a:srgbClr val="404040"/>
                </a:solidFill>
                <a:latin typeface="Century Gothic"/>
                <a:ea typeface="Century Gothic"/>
                <a:cs typeface="Century Gothic"/>
                <a:sym typeface="Century Gothic"/>
              </a:rPr>
              <a:t>loro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rigetto</a:t>
            </a:r>
            <a:r>
              <a:rPr lang="en-US" sz="1800" dirty="0">
                <a:solidFill>
                  <a:srgbClr val="404040"/>
                </a:solidFill>
                <a:latin typeface="Century Gothic"/>
                <a:ea typeface="Century Gothic"/>
                <a:cs typeface="Century Gothic"/>
                <a:sym typeface="Century Gothic"/>
              </a:rPr>
              <a:t> in </a:t>
            </a:r>
            <a:r>
              <a:rPr lang="en-US" sz="1800" dirty="0" err="1">
                <a:solidFill>
                  <a:srgbClr val="404040"/>
                </a:solidFill>
                <a:latin typeface="Century Gothic"/>
                <a:ea typeface="Century Gothic"/>
                <a:cs typeface="Century Gothic"/>
                <a:sym typeface="Century Gothic"/>
              </a:rPr>
              <a:t>sede</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dibattimento</a:t>
            </a:r>
            <a:r>
              <a:rPr lang="en-US" sz="1800" dirty="0">
                <a:solidFill>
                  <a:srgbClr val="404040"/>
                </a:solidFill>
                <a:latin typeface="Century Gothic"/>
                <a:ea typeface="Century Gothic"/>
                <a:cs typeface="Century Gothic"/>
                <a:sym typeface="Century Gothic"/>
              </a:rPr>
              <a:t> in Corte.</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Principio 2: </a:t>
            </a:r>
            <a:r>
              <a:rPr lang="en-US" sz="1800" dirty="0" err="1">
                <a:solidFill>
                  <a:srgbClr val="404040"/>
                </a:solidFill>
                <a:latin typeface="Century Gothic"/>
                <a:ea typeface="Century Gothic"/>
                <a:cs typeface="Century Gothic"/>
                <a:sym typeface="Century Gothic"/>
              </a:rPr>
              <a:t>Nel</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caso</a:t>
            </a:r>
            <a:r>
              <a:rPr lang="en-US" sz="1800" dirty="0">
                <a:solidFill>
                  <a:srgbClr val="404040"/>
                </a:solidFill>
                <a:latin typeface="Century Gothic"/>
                <a:ea typeface="Century Gothic"/>
                <a:cs typeface="Century Gothic"/>
                <a:sym typeface="Century Gothic"/>
              </a:rPr>
              <a:t> in cui </a:t>
            </a:r>
            <a:r>
              <a:rPr lang="en-US" sz="1800" dirty="0" err="1">
                <a:solidFill>
                  <a:srgbClr val="404040"/>
                </a:solidFill>
                <a:latin typeface="Century Gothic"/>
                <a:ea typeface="Century Gothic"/>
                <a:cs typeface="Century Gothic"/>
                <a:sym typeface="Century Gothic"/>
              </a:rPr>
              <a:t>una</a:t>
            </a:r>
            <a:r>
              <a:rPr lang="en-US" sz="1800" dirty="0">
                <a:solidFill>
                  <a:srgbClr val="404040"/>
                </a:solidFill>
                <a:latin typeface="Century Gothic"/>
                <a:ea typeface="Century Gothic"/>
                <a:cs typeface="Century Gothic"/>
                <a:sym typeface="Century Gothic"/>
              </a:rPr>
              <a:t> persona </a:t>
            </a:r>
            <a:r>
              <a:rPr lang="en-US" sz="1800" dirty="0" err="1">
                <a:solidFill>
                  <a:srgbClr val="404040"/>
                </a:solidFill>
                <a:latin typeface="Century Gothic"/>
                <a:ea typeface="Century Gothic"/>
                <a:cs typeface="Century Gothic"/>
                <a:sym typeface="Century Gothic"/>
              </a:rPr>
              <a:t>trovi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necessario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accedere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originali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memorizzati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su</a:t>
            </a:r>
            <a:r>
              <a:rPr lang="en-US" sz="1800" dirty="0">
                <a:solidFill>
                  <a:srgbClr val="404040"/>
                </a:solidFill>
                <a:latin typeface="Century Gothic"/>
                <a:ea typeface="Century Gothic"/>
                <a:cs typeface="Century Gothic"/>
                <a:sym typeface="Century Gothic"/>
              </a:rPr>
              <a:t> un computer o </a:t>
            </a:r>
            <a:r>
              <a:rPr lang="en-US" sz="1800" dirty="0" err="1">
                <a:solidFill>
                  <a:srgbClr val="404040"/>
                </a:solidFill>
                <a:latin typeface="Century Gothic"/>
                <a:ea typeface="Century Gothic"/>
                <a:cs typeface="Century Gothic"/>
                <a:sym typeface="Century Gothic"/>
              </a:rPr>
              <a:t>su</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supporti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memorizzazione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digitali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quella</a:t>
            </a:r>
            <a:r>
              <a:rPr lang="en-US" sz="1800" dirty="0">
                <a:solidFill>
                  <a:srgbClr val="404040"/>
                </a:solidFill>
                <a:latin typeface="Century Gothic"/>
                <a:ea typeface="Century Gothic"/>
                <a:cs typeface="Century Gothic"/>
                <a:sym typeface="Century Gothic"/>
              </a:rPr>
              <a:t> persona </a:t>
            </a:r>
            <a:r>
              <a:rPr lang="en-US" sz="1800" dirty="0" err="1">
                <a:solidFill>
                  <a:srgbClr val="404040"/>
                </a:solidFill>
                <a:latin typeface="Century Gothic"/>
                <a:ea typeface="Century Gothic"/>
                <a:cs typeface="Century Gothic"/>
                <a:sym typeface="Century Gothic"/>
              </a:rPr>
              <a:t>deve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essere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competente</a:t>
            </a:r>
            <a:r>
              <a:rPr lang="en-US" sz="1800" dirty="0">
                <a:solidFill>
                  <a:srgbClr val="404040"/>
                </a:solidFill>
                <a:latin typeface="Century Gothic"/>
                <a:ea typeface="Century Gothic"/>
                <a:cs typeface="Century Gothic"/>
                <a:sym typeface="Century Gothic"/>
              </a:rPr>
              <a:t> a </a:t>
            </a:r>
            <a:r>
              <a:rPr lang="en-US" sz="1800" dirty="0" err="1">
                <a:solidFill>
                  <a:srgbClr val="404040"/>
                </a:solidFill>
                <a:latin typeface="Century Gothic"/>
                <a:ea typeface="Century Gothic"/>
                <a:cs typeface="Century Gothic"/>
                <a:sym typeface="Century Gothic"/>
              </a:rPr>
              <a:t>farlo</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deve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essere</a:t>
            </a:r>
            <a:r>
              <a:rPr lang="en-US" sz="1800" dirty="0">
                <a:solidFill>
                  <a:srgbClr val="404040"/>
                </a:solidFill>
                <a:latin typeface="Century Gothic"/>
                <a:ea typeface="Century Gothic"/>
                <a:cs typeface="Century Gothic"/>
                <a:sym typeface="Century Gothic"/>
              </a:rPr>
              <a:t> in </a:t>
            </a:r>
            <a:r>
              <a:rPr lang="en-US" sz="1800" dirty="0" err="1">
                <a:solidFill>
                  <a:srgbClr val="404040"/>
                </a:solidFill>
                <a:latin typeface="Century Gothic"/>
                <a:ea typeface="Century Gothic"/>
                <a:cs typeface="Century Gothic"/>
                <a:sym typeface="Century Gothic"/>
              </a:rPr>
              <a:t>grado</a:t>
            </a:r>
            <a:r>
              <a:rPr lang="en-US" sz="1800" dirty="0">
                <a:solidFill>
                  <a:srgbClr val="404040"/>
                </a:solidFill>
                <a:latin typeface="Century Gothic"/>
                <a:ea typeface="Century Gothic"/>
                <a:cs typeface="Century Gothic"/>
                <a:sym typeface="Century Gothic"/>
              </a:rPr>
              <a:t> di dare </a:t>
            </a:r>
            <a:r>
              <a:rPr lang="en-US" sz="1800" dirty="0" err="1">
                <a:solidFill>
                  <a:srgbClr val="404040"/>
                </a:solidFill>
                <a:latin typeface="Century Gothic"/>
                <a:ea typeface="Century Gothic"/>
                <a:cs typeface="Century Gothic"/>
                <a:sym typeface="Century Gothic"/>
              </a:rPr>
              <a:t>prova</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ciò</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giustificando</a:t>
            </a:r>
            <a:r>
              <a:rPr lang="en-US" sz="1800" dirty="0">
                <a:solidFill>
                  <a:srgbClr val="404040"/>
                </a:solidFill>
                <a:latin typeface="Century Gothic"/>
                <a:ea typeface="Century Gothic"/>
                <a:cs typeface="Century Gothic"/>
                <a:sym typeface="Century Gothic"/>
              </a:rPr>
              <a:t> la </a:t>
            </a:r>
            <a:r>
              <a:rPr lang="en-US" sz="1800" dirty="0" err="1">
                <a:solidFill>
                  <a:srgbClr val="404040"/>
                </a:solidFill>
                <a:latin typeface="Century Gothic"/>
                <a:ea typeface="Century Gothic"/>
                <a:cs typeface="Century Gothic"/>
                <a:sym typeface="Century Gothic"/>
              </a:rPr>
              <a:t>rilevanza</a:t>
            </a:r>
            <a:r>
              <a:rPr lang="en-US" sz="1800" dirty="0">
                <a:solidFill>
                  <a:srgbClr val="404040"/>
                </a:solidFill>
                <a:latin typeface="Century Gothic"/>
                <a:ea typeface="Century Gothic"/>
                <a:cs typeface="Century Gothic"/>
                <a:sym typeface="Century Gothic"/>
              </a:rPr>
              <a:t> e le </a:t>
            </a:r>
            <a:r>
              <a:rPr lang="en-US" sz="1800" dirty="0" err="1">
                <a:solidFill>
                  <a:srgbClr val="404040"/>
                </a:solidFill>
                <a:latin typeface="Century Gothic"/>
                <a:ea typeface="Century Gothic"/>
                <a:cs typeface="Century Gothic"/>
                <a:sym typeface="Century Gothic"/>
              </a:rPr>
              <a:t>implicazioni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della</a:t>
            </a:r>
            <a:r>
              <a:rPr lang="en-US" sz="1800" dirty="0">
                <a:solidFill>
                  <a:srgbClr val="404040"/>
                </a:solidFill>
                <a:latin typeface="Century Gothic"/>
                <a:ea typeface="Century Gothic"/>
                <a:cs typeface="Century Gothic"/>
                <a:sym typeface="Century Gothic"/>
              </a:rPr>
              <a:t> sue </a:t>
            </a:r>
            <a:r>
              <a:rPr lang="en-US" sz="1800" dirty="0" err="1">
                <a:solidFill>
                  <a:srgbClr val="404040"/>
                </a:solidFill>
                <a:latin typeface="Century Gothic"/>
                <a:ea typeface="Century Gothic"/>
                <a:cs typeface="Century Gothic"/>
                <a:sym typeface="Century Gothic"/>
              </a:rPr>
              <a:t>azioni</a:t>
            </a:r>
            <a:r>
              <a:rPr lang="en-US" sz="1800" dirty="0">
                <a:solidFill>
                  <a:srgbClr val="404040"/>
                </a:solidFill>
                <a:latin typeface="Century Gothic"/>
                <a:ea typeface="Century Gothic"/>
                <a:cs typeface="Century Gothic"/>
                <a:sym typeface="Century Gothic"/>
              </a:rPr>
              <a:t>.</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Principio 3: </a:t>
            </a:r>
            <a:r>
              <a:rPr lang="en-US" sz="1800" dirty="0" err="1">
                <a:solidFill>
                  <a:srgbClr val="404040"/>
                </a:solidFill>
                <a:latin typeface="Century Gothic"/>
                <a:ea typeface="Century Gothic"/>
                <a:cs typeface="Century Gothic"/>
                <a:sym typeface="Century Gothic"/>
              </a:rPr>
              <a:t>Deve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essere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creata</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preservata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una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traccia</a:t>
            </a:r>
            <a:r>
              <a:rPr lang="en-US" sz="1800" dirty="0">
                <a:solidFill>
                  <a:srgbClr val="404040"/>
                </a:solidFill>
                <a:latin typeface="Century Gothic"/>
                <a:ea typeface="Century Gothic"/>
                <a:cs typeface="Century Gothic"/>
                <a:sym typeface="Century Gothic"/>
              </a:rPr>
              <a:t> o </a:t>
            </a:r>
            <a:r>
              <a:rPr lang="en-US" sz="1800" dirty="0" err="1">
                <a:solidFill>
                  <a:srgbClr val="404040"/>
                </a:solidFill>
                <a:latin typeface="Century Gothic"/>
                <a:ea typeface="Century Gothic"/>
                <a:cs typeface="Century Gothic"/>
                <a:sym typeface="Century Gothic"/>
              </a:rPr>
              <a:t>una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memoria</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tutti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processi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applicati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sulle</a:t>
            </a:r>
            <a:r>
              <a:rPr lang="en-US" sz="1800" dirty="0">
                <a:solidFill>
                  <a:srgbClr val="404040"/>
                </a:solidFill>
                <a:latin typeface="Century Gothic"/>
                <a:ea typeface="Century Gothic"/>
                <a:cs typeface="Century Gothic"/>
                <a:sym typeface="Century Gothic"/>
              </a:rPr>
              <a:t> prove </a:t>
            </a:r>
            <a:r>
              <a:rPr lang="en-US" sz="1800" dirty="0" err="1">
                <a:solidFill>
                  <a:srgbClr val="404040"/>
                </a:solidFill>
                <a:latin typeface="Century Gothic"/>
                <a:ea typeface="Century Gothic"/>
                <a:cs typeface="Century Gothic"/>
                <a:sym typeface="Century Gothic"/>
              </a:rPr>
              <a:t>elettroniche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reperite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all’interno</a:t>
            </a:r>
            <a:r>
              <a:rPr lang="en-US" sz="1800" dirty="0">
                <a:solidFill>
                  <a:srgbClr val="404040"/>
                </a:solidFill>
                <a:latin typeface="Century Gothic"/>
                <a:ea typeface="Century Gothic"/>
                <a:cs typeface="Century Gothic"/>
                <a:sym typeface="Century Gothic"/>
              </a:rPr>
              <a:t> di computer. </a:t>
            </a:r>
            <a:r>
              <a:rPr lang="en-US" sz="1800" dirty="0" err="1">
                <a:solidFill>
                  <a:srgbClr val="404040"/>
                </a:solidFill>
                <a:latin typeface="Century Gothic"/>
                <a:ea typeface="Century Gothic"/>
                <a:cs typeface="Century Gothic"/>
                <a:sym typeface="Century Gothic"/>
              </a:rPr>
              <a:t>Ciò</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deve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consentire</a:t>
            </a:r>
            <a:r>
              <a:rPr lang="en-US" sz="1800" dirty="0">
                <a:solidFill>
                  <a:srgbClr val="404040"/>
                </a:solidFill>
                <a:latin typeface="Century Gothic"/>
                <a:ea typeface="Century Gothic"/>
                <a:cs typeface="Century Gothic"/>
                <a:sym typeface="Century Gothic"/>
              </a:rPr>
              <a:t> a </a:t>
            </a:r>
            <a:r>
              <a:rPr lang="en-US" sz="1800" dirty="0" err="1">
                <a:solidFill>
                  <a:srgbClr val="404040"/>
                </a:solidFill>
                <a:latin typeface="Century Gothic"/>
                <a:ea typeface="Century Gothic"/>
                <a:cs typeface="Century Gothic"/>
                <a:sym typeface="Century Gothic"/>
              </a:rPr>
              <a:t>terze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parti</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essere</a:t>
            </a:r>
            <a:r>
              <a:rPr lang="en-US" sz="1800" dirty="0">
                <a:solidFill>
                  <a:srgbClr val="404040"/>
                </a:solidFill>
                <a:latin typeface="Century Gothic"/>
                <a:ea typeface="Century Gothic"/>
                <a:cs typeface="Century Gothic"/>
                <a:sym typeface="Century Gothic"/>
              </a:rPr>
              <a:t> in </a:t>
            </a:r>
            <a:r>
              <a:rPr lang="en-US" sz="1800" dirty="0" err="1">
                <a:solidFill>
                  <a:srgbClr val="404040"/>
                </a:solidFill>
                <a:latin typeface="Century Gothic"/>
                <a:ea typeface="Century Gothic"/>
                <a:cs typeface="Century Gothic"/>
                <a:sym typeface="Century Gothic"/>
              </a:rPr>
              <a:t>grado</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esaminare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quei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processi</a:t>
            </a:r>
            <a:r>
              <a:rPr lang="en-US" sz="1800" dirty="0">
                <a:solidFill>
                  <a:srgbClr val="404040"/>
                </a:solidFill>
                <a:latin typeface="Century Gothic"/>
                <a:ea typeface="Century Gothic"/>
                <a:cs typeface="Century Gothic"/>
                <a:sym typeface="Century Gothic"/>
              </a:rPr>
              <a:t> a </a:t>
            </a:r>
            <a:r>
              <a:rPr lang="en-US" sz="1800" dirty="0" err="1">
                <a:solidFill>
                  <a:srgbClr val="404040"/>
                </a:solidFill>
                <a:latin typeface="Century Gothic"/>
                <a:ea typeface="Century Gothic"/>
                <a:cs typeface="Century Gothic"/>
                <a:sym typeface="Century Gothic"/>
              </a:rPr>
              <a:t>raggiungere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gli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stessi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risultati</a:t>
            </a:r>
            <a:r>
              <a:rPr lang="en-US" sz="1800" dirty="0">
                <a:solidFill>
                  <a:srgbClr val="404040"/>
                </a:solidFill>
                <a:latin typeface="Century Gothic"/>
                <a:ea typeface="Century Gothic"/>
                <a:cs typeface="Century Gothic"/>
                <a:sym typeface="Century Gothic"/>
              </a:rPr>
              <a:t>.</a:t>
            </a:r>
            <a:endParaRPr dirty="0"/>
          </a:p>
          <a:p>
            <a:pPr marL="342900" indent="-342900">
              <a:lnSpc>
                <a:spcPct val="100000"/>
              </a:lnSpc>
              <a:buClr>
                <a:schemeClr val="accent1"/>
              </a:buClr>
              <a:buSzPts val="1800"/>
              <a:buFont typeface="Noto Sans Symbols"/>
              <a:buChar char="🠶"/>
            </a:pPr>
            <a:r>
              <a:rPr lang="en-US" sz="1800" dirty="0">
                <a:solidFill>
                  <a:srgbClr val="404040"/>
                </a:solidFill>
                <a:latin typeface="Century Gothic"/>
                <a:ea typeface="Century Gothic"/>
                <a:cs typeface="Century Gothic"/>
                <a:sym typeface="Century Gothic"/>
              </a:rPr>
              <a:t>Principio 4: La persona </a:t>
            </a:r>
            <a:r>
              <a:rPr lang="en-US" sz="1800" dirty="0" err="1">
                <a:solidFill>
                  <a:srgbClr val="404040"/>
                </a:solidFill>
                <a:latin typeface="Century Gothic"/>
                <a:ea typeface="Century Gothic"/>
                <a:cs typeface="Century Gothic"/>
                <a:sym typeface="Century Gothic"/>
              </a:rPr>
              <a:t>incaricata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dell’indagine</a:t>
            </a:r>
            <a:r>
              <a:rPr lang="en-US" sz="1800" dirty="0">
                <a:solidFill>
                  <a:srgbClr val="404040"/>
                </a:solidFill>
                <a:latin typeface="Century Gothic"/>
                <a:ea typeface="Century Gothic"/>
                <a:cs typeface="Century Gothic"/>
                <a:sym typeface="Century Gothic"/>
              </a:rPr>
              <a:t> ha la </a:t>
            </a:r>
            <a:r>
              <a:rPr lang="en-US" sz="1800" dirty="0" err="1">
                <a:solidFill>
                  <a:srgbClr val="404040"/>
                </a:solidFill>
                <a:latin typeface="Century Gothic"/>
                <a:ea typeface="Century Gothic"/>
                <a:cs typeface="Century Gothic"/>
                <a:sym typeface="Century Gothic"/>
              </a:rPr>
              <a:t>totale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responsabilità</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assicurare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la </a:t>
            </a:r>
            <a:r>
              <a:rPr lang="en-US" sz="1800" dirty="0" err="1">
                <a:solidFill>
                  <a:srgbClr val="404040"/>
                </a:solidFill>
                <a:latin typeface="Century Gothic"/>
                <a:ea typeface="Century Gothic"/>
                <a:cs typeface="Century Gothic"/>
                <a:sym typeface="Century Gothic"/>
              </a:rPr>
              <a:t>legge</a:t>
            </a:r>
            <a:r>
              <a:rPr lang="en-US" sz="1800" dirty="0">
                <a:solidFill>
                  <a:srgbClr val="404040"/>
                </a:solidFill>
                <a:latin typeface="Century Gothic"/>
                <a:ea typeface="Century Gothic"/>
                <a:cs typeface="Century Gothic"/>
                <a:sym typeface="Century Gothic"/>
              </a:rPr>
              <a:t> e </a:t>
            </a:r>
            <a:r>
              <a:rPr lang="en-US" sz="1800" dirty="0" err="1">
                <a:solidFill>
                  <a:srgbClr val="404040"/>
                </a:solidFill>
                <a:latin typeface="Century Gothic"/>
                <a:ea typeface="Century Gothic"/>
                <a:cs typeface="Century Gothic"/>
                <a:sym typeface="Century Gothic"/>
              </a:rPr>
              <a:t>tutti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questi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principi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siano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rispettati</a:t>
            </a:r>
            <a:r>
              <a:rPr lang="en-US" sz="1800" dirty="0">
                <a:solidFill>
                  <a:srgbClr val="404040"/>
                </a:solidFill>
                <a:latin typeface="Century Gothic"/>
                <a:ea typeface="Century Gothic"/>
                <a:cs typeface="Century Gothic"/>
                <a:sym typeface="Century Gothic"/>
              </a:rPr>
              <a:t>.</a:t>
            </a:r>
            <a:endParaRPr dirty="0"/>
          </a:p>
        </p:txBody>
      </p:sp>
    </p:spTree>
    <p:extLst>
      <p:ext uri="{BB962C8B-B14F-4D97-AF65-F5344CB8AC3E}">
        <p14:creationId xmlns:p14="http://schemas.microsoft.com/office/powerpoint/2010/main" val="2055532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52"/>
          <p:cNvSpPr txBox="1">
            <a:spLocks noGrp="1"/>
          </p:cNvSpPr>
          <p:nvPr>
            <p:ph type="title"/>
          </p:nvPr>
        </p:nvSpPr>
        <p:spPr>
          <a:xfrm>
            <a:off x="3468687" y="623887"/>
            <a:ext cx="6589712" cy="1281112"/>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Crimes in Italian Penal Code</a:t>
            </a:r>
            <a:endParaRPr/>
          </a:p>
        </p:txBody>
      </p:sp>
      <p:sp>
        <p:nvSpPr>
          <p:cNvPr id="1089" name="Google Shape;1089;p52"/>
          <p:cNvSpPr txBox="1">
            <a:spLocks noGrp="1"/>
          </p:cNvSpPr>
          <p:nvPr>
            <p:ph idx="1"/>
          </p:nvPr>
        </p:nvSpPr>
        <p:spPr>
          <a:xfrm>
            <a:off x="3467100" y="2133600"/>
            <a:ext cx="6591300" cy="3778250"/>
          </a:xfrm>
          <a:prstGeom prst="rect">
            <a:avLst/>
          </a:prstGeom>
          <a:noFill/>
          <a:ln>
            <a:noFill/>
          </a:ln>
        </p:spPr>
        <p:txBody>
          <a:bodyPr spcFirstLastPara="1" vert="horz" wrap="square" lIns="91425" tIns="45700" rIns="91425" bIns="45700" rtlCol="0" anchor="t" anchorCtr="0">
            <a:normAutofit/>
          </a:bodyPr>
          <a:lstStyle/>
          <a:p>
            <a:pPr marL="342900" indent="-342900">
              <a:lnSpc>
                <a:spcPct val="80000"/>
              </a:lnSpc>
              <a:spcBef>
                <a:spcPts val="0"/>
              </a:spcBef>
              <a:buClr>
                <a:schemeClr val="accent1"/>
              </a:buClr>
              <a:buSzPts val="1500"/>
              <a:buFont typeface="Noto Sans Symbols"/>
              <a:buChar char="🠶"/>
            </a:pPr>
            <a:r>
              <a:rPr lang="en-US" sz="1500">
                <a:solidFill>
                  <a:srgbClr val="404040"/>
                </a:solidFill>
                <a:latin typeface="Century Gothic"/>
                <a:ea typeface="Century Gothic"/>
                <a:cs typeface="Century Gothic"/>
                <a:sym typeface="Century Gothic"/>
              </a:rPr>
              <a:t>Documenti informatici (art. 491 bis c.p.)</a:t>
            </a:r>
            <a:endParaRPr/>
          </a:p>
          <a:p>
            <a:pPr marL="342900" indent="-342900">
              <a:lnSpc>
                <a:spcPct val="80000"/>
              </a:lnSpc>
              <a:buClr>
                <a:schemeClr val="accent1"/>
              </a:buClr>
              <a:buSzPts val="1500"/>
              <a:buFont typeface="Noto Sans Symbols"/>
              <a:buChar char="🠶"/>
            </a:pPr>
            <a:r>
              <a:rPr lang="en-US" sz="1500">
                <a:solidFill>
                  <a:srgbClr val="404040"/>
                </a:solidFill>
                <a:latin typeface="Century Gothic"/>
                <a:ea typeface="Century Gothic"/>
                <a:cs typeface="Century Gothic"/>
                <a:sym typeface="Century Gothic"/>
              </a:rPr>
              <a:t>Falso (materiale e ideologico) in documenti informatici (da 476 al 493 bis c.p.)</a:t>
            </a:r>
            <a:endParaRPr/>
          </a:p>
          <a:p>
            <a:pPr marL="342900" indent="-342900">
              <a:lnSpc>
                <a:spcPct val="80000"/>
              </a:lnSpc>
              <a:buClr>
                <a:schemeClr val="accent1"/>
              </a:buClr>
              <a:buSzPts val="1500"/>
              <a:buFont typeface="Noto Sans Symbols"/>
              <a:buChar char="🠶"/>
            </a:pPr>
            <a:r>
              <a:rPr lang="en-US" sz="1500">
                <a:solidFill>
                  <a:srgbClr val="404040"/>
                </a:solidFill>
                <a:latin typeface="Century Gothic"/>
                <a:ea typeface="Century Gothic"/>
                <a:cs typeface="Century Gothic"/>
                <a:sym typeface="Century Gothic"/>
              </a:rPr>
              <a:t>Danneggiamento di informazioni, dati e programmi informatici (art. 635 bis e ter c.p.)</a:t>
            </a:r>
            <a:endParaRPr/>
          </a:p>
          <a:p>
            <a:pPr marL="342900" indent="-342900">
              <a:lnSpc>
                <a:spcPct val="80000"/>
              </a:lnSpc>
              <a:buClr>
                <a:schemeClr val="accent1"/>
              </a:buClr>
              <a:buSzPts val="1500"/>
              <a:buFont typeface="Noto Sans Symbols"/>
              <a:buChar char="🠶"/>
            </a:pPr>
            <a:r>
              <a:rPr lang="en-US" sz="1500">
                <a:solidFill>
                  <a:srgbClr val="404040"/>
                </a:solidFill>
                <a:latin typeface="Century Gothic"/>
                <a:ea typeface="Century Gothic"/>
                <a:cs typeface="Century Gothic"/>
                <a:sym typeface="Century Gothic"/>
              </a:rPr>
              <a:t>Accesso abusivo ad un sistema informatico o telematico (art. 615 ter c.p.)</a:t>
            </a:r>
            <a:endParaRPr/>
          </a:p>
          <a:p>
            <a:pPr marL="342900" indent="-342900">
              <a:lnSpc>
                <a:spcPct val="80000"/>
              </a:lnSpc>
              <a:buClr>
                <a:schemeClr val="accent1"/>
              </a:buClr>
              <a:buSzPts val="1500"/>
              <a:buFont typeface="Noto Sans Symbols"/>
              <a:buChar char="🠶"/>
            </a:pPr>
            <a:r>
              <a:rPr lang="en-US" sz="1500">
                <a:solidFill>
                  <a:srgbClr val="404040"/>
                </a:solidFill>
                <a:latin typeface="Century Gothic"/>
                <a:ea typeface="Century Gothic"/>
                <a:cs typeface="Century Gothic"/>
                <a:sym typeface="Century Gothic"/>
              </a:rPr>
              <a:t>Detenzione e diffusione abusiva di codici di accesso a sistemi informatici o telematici (art. 615 quater c.p.)</a:t>
            </a:r>
            <a:endParaRPr/>
          </a:p>
          <a:p>
            <a:pPr marL="342900" indent="-342900">
              <a:lnSpc>
                <a:spcPct val="80000"/>
              </a:lnSpc>
              <a:buClr>
                <a:schemeClr val="accent1"/>
              </a:buClr>
              <a:buSzPts val="1500"/>
              <a:buFont typeface="Noto Sans Symbols"/>
              <a:buChar char="🠶"/>
            </a:pPr>
            <a:r>
              <a:rPr lang="en-US" sz="1500">
                <a:solidFill>
                  <a:srgbClr val="404040"/>
                </a:solidFill>
                <a:latin typeface="Century Gothic"/>
                <a:ea typeface="Century Gothic"/>
                <a:cs typeface="Century Gothic"/>
                <a:sym typeface="Century Gothic"/>
              </a:rPr>
              <a:t>Diffusione di apparecchiature, dispositivi o programmi informatici diretti a danneggiare o interrompere un sistema informatico o telematico (art. 615 quinquies c.p.)</a:t>
            </a:r>
            <a:endParaRPr/>
          </a:p>
          <a:p>
            <a:pPr marL="342900" indent="-342900">
              <a:lnSpc>
                <a:spcPct val="80000"/>
              </a:lnSpc>
              <a:buClr>
                <a:schemeClr val="accent1"/>
              </a:buClr>
              <a:buSzPts val="1500"/>
              <a:buFont typeface="Noto Sans Symbols"/>
              <a:buChar char="🠶"/>
            </a:pPr>
            <a:r>
              <a:rPr lang="en-US" sz="1500">
                <a:solidFill>
                  <a:srgbClr val="404040"/>
                </a:solidFill>
                <a:latin typeface="Century Gothic"/>
                <a:ea typeface="Century Gothic"/>
                <a:cs typeface="Century Gothic"/>
                <a:sym typeface="Century Gothic"/>
              </a:rPr>
              <a:t>Intercettazione non autorizzata (art. 617 quater, quinquies, sexies c.p.)</a:t>
            </a:r>
            <a:endParaRPr/>
          </a:p>
          <a:p>
            <a:pPr marL="342900" indent="-342900">
              <a:lnSpc>
                <a:spcPct val="80000"/>
              </a:lnSpc>
              <a:buClr>
                <a:schemeClr val="accent1"/>
              </a:buClr>
              <a:buSzPts val="1500"/>
              <a:buFont typeface="Noto Sans Symbols"/>
              <a:buChar char="🠶"/>
            </a:pPr>
            <a:r>
              <a:rPr lang="en-US" sz="1500">
                <a:solidFill>
                  <a:srgbClr val="404040"/>
                </a:solidFill>
                <a:latin typeface="Century Gothic"/>
                <a:ea typeface="Century Gothic"/>
                <a:cs typeface="Century Gothic"/>
                <a:sym typeface="Century Gothic"/>
              </a:rPr>
              <a:t>Violazioni della riservatezza dei dati personali (D. Lgs. 196/03)</a:t>
            </a:r>
            <a:endParaRPr/>
          </a:p>
          <a:p>
            <a:pPr marL="342900" indent="-247650">
              <a:buClr>
                <a:schemeClr val="accent1"/>
              </a:buClr>
              <a:buSzPts val="1500"/>
              <a:buNone/>
            </a:pPr>
            <a:endParaRPr sz="150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660541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wireshark</a:t>
            </a:r>
            <a:endParaRPr lang="it-IT" dirty="0"/>
          </a:p>
        </p:txBody>
      </p:sp>
      <p:sp>
        <p:nvSpPr>
          <p:cNvPr id="4" name="CasellaDiTesto 3"/>
          <p:cNvSpPr txBox="1"/>
          <p:nvPr/>
        </p:nvSpPr>
        <p:spPr>
          <a:xfrm>
            <a:off x="566401" y="1143479"/>
            <a:ext cx="3797781" cy="369332"/>
          </a:xfrm>
          <a:prstGeom prst="rect">
            <a:avLst/>
          </a:prstGeom>
          <a:noFill/>
        </p:spPr>
        <p:txBody>
          <a:bodyPr wrap="square" rtlCol="0">
            <a:spAutoFit/>
          </a:bodyPr>
          <a:lstStyle/>
          <a:p>
            <a:r>
              <a:rPr lang="it-IT"/>
              <a:t>https://www.wireshark.org/</a:t>
            </a:r>
            <a:endParaRPr lang="it-IT" dirty="0"/>
          </a:p>
        </p:txBody>
      </p:sp>
      <p:sp>
        <p:nvSpPr>
          <p:cNvPr id="5" name="CasellaDiTesto 4"/>
          <p:cNvSpPr txBox="1"/>
          <p:nvPr/>
        </p:nvSpPr>
        <p:spPr>
          <a:xfrm>
            <a:off x="566401" y="2798618"/>
            <a:ext cx="9727526" cy="1200329"/>
          </a:xfrm>
          <a:prstGeom prst="rect">
            <a:avLst/>
          </a:prstGeom>
          <a:noFill/>
        </p:spPr>
        <p:txBody>
          <a:bodyPr wrap="square" rtlCol="0">
            <a:spAutoFit/>
          </a:bodyPr>
          <a:lstStyle/>
          <a:p>
            <a:r>
              <a:rPr lang="it-IT" dirty="0"/>
              <a:t>Le capacità di </a:t>
            </a:r>
            <a:r>
              <a:rPr lang="it-IT" dirty="0" err="1"/>
              <a:t>Wireshark</a:t>
            </a:r>
            <a:r>
              <a:rPr lang="it-IT" dirty="0"/>
              <a:t> sono semplici, di fatto consente di effettuare le seguenti operazioni: Visualizzare i dati che attraversano varie reti, tra cui reti cablate, come Ethernet, reti wireless, reti Bluetooth o interfacce di rete virtuali, come </a:t>
            </a:r>
            <a:r>
              <a:rPr lang="it-IT" dirty="0" err="1"/>
              <a:t>Docker</a:t>
            </a:r>
            <a:r>
              <a:rPr lang="it-IT" dirty="0"/>
              <a:t> o un </a:t>
            </a:r>
            <a:r>
              <a:rPr lang="it-IT" dirty="0" err="1"/>
              <a:t>hypervisor</a:t>
            </a:r>
            <a:r>
              <a:rPr lang="it-IT" dirty="0"/>
              <a:t>.</a:t>
            </a:r>
          </a:p>
        </p:txBody>
      </p:sp>
      <p:pic>
        <p:nvPicPr>
          <p:cNvPr id="6" name="Immagine 5"/>
          <p:cNvPicPr>
            <a:picLocks noChangeAspect="1"/>
          </p:cNvPicPr>
          <p:nvPr/>
        </p:nvPicPr>
        <p:blipFill>
          <a:blip r:embed="rId2"/>
          <a:stretch>
            <a:fillRect/>
          </a:stretch>
        </p:blipFill>
        <p:spPr>
          <a:xfrm>
            <a:off x="5787596" y="657704"/>
            <a:ext cx="2162175" cy="971550"/>
          </a:xfrm>
          <a:prstGeom prst="rect">
            <a:avLst/>
          </a:prstGeom>
        </p:spPr>
      </p:pic>
    </p:spTree>
    <p:extLst>
      <p:ext uri="{BB962C8B-B14F-4D97-AF65-F5344CB8AC3E}">
        <p14:creationId xmlns:p14="http://schemas.microsoft.com/office/powerpoint/2010/main" val="33460928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Traffico dati</a:t>
            </a:r>
            <a:endParaRPr lang="it-IT" dirty="0"/>
          </a:p>
        </p:txBody>
      </p:sp>
      <p:pic>
        <p:nvPicPr>
          <p:cNvPr id="3" name="Immagine 2"/>
          <p:cNvPicPr>
            <a:picLocks noChangeAspect="1"/>
          </p:cNvPicPr>
          <p:nvPr/>
        </p:nvPicPr>
        <p:blipFill>
          <a:blip r:embed="rId2"/>
          <a:stretch>
            <a:fillRect/>
          </a:stretch>
        </p:blipFill>
        <p:spPr>
          <a:xfrm>
            <a:off x="214745" y="623456"/>
            <a:ext cx="12135121" cy="7197050"/>
          </a:xfrm>
          <a:prstGeom prst="rect">
            <a:avLst/>
          </a:prstGeom>
        </p:spPr>
      </p:pic>
    </p:spTree>
    <p:extLst>
      <p:ext uri="{BB962C8B-B14F-4D97-AF65-F5344CB8AC3E}">
        <p14:creationId xmlns:p14="http://schemas.microsoft.com/office/powerpoint/2010/main" val="24987885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53"/>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Laboratorio di Analisi</a:t>
            </a:r>
            <a:endParaRPr/>
          </a:p>
        </p:txBody>
      </p:sp>
      <p:sp>
        <p:nvSpPr>
          <p:cNvPr id="1096" name="Google Shape;1096;p53"/>
          <p:cNvSpPr txBox="1"/>
          <p:nvPr/>
        </p:nvSpPr>
        <p:spPr>
          <a:xfrm>
            <a:off x="1851025" y="1308100"/>
            <a:ext cx="8489950" cy="3949700"/>
          </a:xfrm>
          <a:prstGeom prst="rect">
            <a:avLst/>
          </a:prstGeom>
          <a:noFill/>
          <a:ln>
            <a:noFill/>
          </a:ln>
        </p:spPr>
        <p:txBody>
          <a:bodyPr spcFirstLastPara="1" wrap="square" lIns="81625" tIns="63200" rIns="81625" bIns="40800" anchor="t" anchorCtr="0">
            <a:noAutofit/>
          </a:bodyPr>
          <a:lstStyle/>
          <a:p>
            <a:pPr indent="-71437">
              <a:buClr>
                <a:srgbClr val="0000FF"/>
              </a:buClr>
              <a:buSzPts val="1125"/>
              <a:buFont typeface="Noto Sans Symbols"/>
              <a:buChar char="■"/>
            </a:pPr>
            <a:r>
              <a:rPr lang="en-US" sz="2500" dirty="0">
                <a:solidFill>
                  <a:srgbClr val="000000"/>
                </a:solidFill>
                <a:latin typeface="Arial"/>
                <a:ea typeface="Arial"/>
                <a:cs typeface="Arial"/>
                <a:sym typeface="Arial"/>
              </a:rPr>
              <a:t> </a:t>
            </a:r>
            <a:r>
              <a:rPr lang="en-US" sz="2500" dirty="0" err="1">
                <a:solidFill>
                  <a:srgbClr val="000000"/>
                </a:solidFill>
                <a:latin typeface="Arial"/>
                <a:ea typeface="Arial"/>
                <a:cs typeface="Arial"/>
                <a:sym typeface="Arial"/>
              </a:rPr>
              <a:t>Analisi</a:t>
            </a:r>
            <a:r>
              <a:rPr lang="en-US" sz="2500" dirty="0">
                <a:solidFill>
                  <a:srgbClr val="000000"/>
                </a:solidFill>
                <a:latin typeface="Arial"/>
                <a:ea typeface="Arial"/>
                <a:cs typeface="Arial"/>
                <a:sym typeface="Arial"/>
              </a:rPr>
              <a:t> con </a:t>
            </a:r>
            <a:r>
              <a:rPr lang="en-US" sz="2500" dirty="0" err="1">
                <a:solidFill>
                  <a:srgbClr val="000000"/>
                </a:solidFill>
                <a:latin typeface="Arial"/>
                <a:ea typeface="Arial"/>
                <a:cs typeface="Arial"/>
                <a:sym typeface="Arial"/>
              </a:rPr>
              <a:t>l’ausilio</a:t>
            </a:r>
            <a:r>
              <a:rPr lang="en-US" sz="2500" dirty="0">
                <a:solidFill>
                  <a:srgbClr val="000000"/>
                </a:solidFill>
                <a:latin typeface="Arial"/>
                <a:ea typeface="Arial"/>
                <a:cs typeface="Arial"/>
                <a:sym typeface="Arial"/>
              </a:rPr>
              <a:t> di </a:t>
            </a:r>
            <a:r>
              <a:rPr lang="en-US" sz="2500" dirty="0" err="1">
                <a:solidFill>
                  <a:srgbClr val="000000"/>
                </a:solidFill>
                <a:latin typeface="Arial"/>
                <a:ea typeface="Arial"/>
                <a:cs typeface="Arial"/>
                <a:sym typeface="Arial"/>
              </a:rPr>
              <a:t>strumenti</a:t>
            </a:r>
            <a:r>
              <a:rPr lang="en-US" sz="2500" dirty="0">
                <a:solidFill>
                  <a:srgbClr val="000000"/>
                </a:solidFill>
                <a:latin typeface="Arial"/>
                <a:ea typeface="Arial"/>
                <a:cs typeface="Arial"/>
                <a:sym typeface="Arial"/>
              </a:rPr>
              <a:t> </a:t>
            </a:r>
            <a:r>
              <a:rPr lang="en-US" sz="2500" dirty="0" err="1">
                <a:solidFill>
                  <a:srgbClr val="000000"/>
                </a:solidFill>
                <a:latin typeface="Arial"/>
                <a:ea typeface="Arial"/>
                <a:cs typeface="Arial"/>
                <a:sym typeface="Arial"/>
              </a:rPr>
              <a:t>informatici</a:t>
            </a:r>
            <a:r>
              <a:rPr lang="en-US" sz="2500" dirty="0">
                <a:solidFill>
                  <a:srgbClr val="000000"/>
                </a:solidFill>
                <a:latin typeface="Arial"/>
                <a:ea typeface="Arial"/>
                <a:cs typeface="Arial"/>
                <a:sym typeface="Arial"/>
              </a:rPr>
              <a:t> OPEN</a:t>
            </a:r>
            <a:endParaRPr dirty="0"/>
          </a:p>
          <a:p>
            <a:pPr>
              <a:buClr>
                <a:srgbClr val="000000"/>
              </a:buClr>
              <a:buSzPts val="2900"/>
            </a:pPr>
            <a:r>
              <a:rPr lang="en-US" sz="2900" dirty="0">
                <a:solidFill>
                  <a:srgbClr val="000000"/>
                </a:solidFill>
                <a:latin typeface="Arial"/>
                <a:ea typeface="Arial"/>
                <a:cs typeface="Arial"/>
                <a:sym typeface="Arial"/>
              </a:rPr>
              <a:t> </a:t>
            </a:r>
            <a:endParaRPr dirty="0"/>
          </a:p>
          <a:p>
            <a:pPr indent="-82867">
              <a:buClr>
                <a:srgbClr val="0000FF"/>
              </a:buClr>
              <a:buSzPts val="1305"/>
              <a:buFont typeface="Arial"/>
              <a:buChar char="-"/>
            </a:pPr>
            <a:r>
              <a:rPr lang="en-US" sz="2900" dirty="0">
                <a:solidFill>
                  <a:srgbClr val="000000"/>
                </a:solidFill>
                <a:latin typeface="Arial"/>
                <a:ea typeface="Arial"/>
                <a:cs typeface="Arial"/>
                <a:sym typeface="Arial"/>
              </a:rPr>
              <a:t>Kali </a:t>
            </a:r>
            <a:r>
              <a:rPr lang="en-US" sz="2900" dirty="0" err="1">
                <a:solidFill>
                  <a:srgbClr val="000000"/>
                </a:solidFill>
                <a:latin typeface="Arial"/>
                <a:ea typeface="Arial"/>
                <a:cs typeface="Arial"/>
                <a:sym typeface="Arial"/>
              </a:rPr>
              <a:t>linux</a:t>
            </a:r>
            <a:endParaRPr dirty="0"/>
          </a:p>
          <a:p>
            <a:pPr marL="914400" lvl="1" indent="-457200">
              <a:buClr>
                <a:srgbClr val="0000FF"/>
              </a:buClr>
              <a:buSzPts val="1305"/>
              <a:buFont typeface="Arial"/>
              <a:buChar char="-"/>
            </a:pPr>
            <a:r>
              <a:rPr lang="en-US" sz="2900" dirty="0">
                <a:solidFill>
                  <a:srgbClr val="000000"/>
                </a:solidFill>
                <a:latin typeface="Arial"/>
                <a:ea typeface="Arial"/>
                <a:cs typeface="Arial"/>
                <a:sym typeface="Arial"/>
              </a:rPr>
              <a:t>Kali mobile per </a:t>
            </a:r>
            <a:r>
              <a:rPr lang="en-US" sz="2900" dirty="0" err="1">
                <a:solidFill>
                  <a:srgbClr val="000000"/>
                </a:solidFill>
                <a:latin typeface="Arial"/>
                <a:ea typeface="Arial"/>
                <a:cs typeface="Arial"/>
                <a:sym typeface="Arial"/>
              </a:rPr>
              <a:t>analisi</a:t>
            </a:r>
            <a:r>
              <a:rPr lang="en-US" sz="2900" dirty="0">
                <a:solidFill>
                  <a:srgbClr val="000000"/>
                </a:solidFill>
                <a:latin typeface="Arial"/>
                <a:ea typeface="Arial"/>
                <a:cs typeface="Arial"/>
                <a:sym typeface="Arial"/>
              </a:rPr>
              <a:t> </a:t>
            </a:r>
            <a:r>
              <a:rPr lang="en-US" sz="2900" dirty="0" err="1">
                <a:solidFill>
                  <a:srgbClr val="000000"/>
                </a:solidFill>
                <a:latin typeface="Arial"/>
                <a:ea typeface="Arial"/>
                <a:cs typeface="Arial"/>
                <a:sym typeface="Arial"/>
              </a:rPr>
              <a:t>dispositivi</a:t>
            </a:r>
            <a:r>
              <a:rPr lang="en-US" sz="2900" dirty="0">
                <a:solidFill>
                  <a:srgbClr val="000000"/>
                </a:solidFill>
                <a:latin typeface="Arial"/>
                <a:ea typeface="Arial"/>
                <a:cs typeface="Arial"/>
                <a:sym typeface="Arial"/>
              </a:rPr>
              <a:t> </a:t>
            </a:r>
            <a:r>
              <a:rPr lang="en-US" sz="2900" dirty="0" err="1">
                <a:solidFill>
                  <a:srgbClr val="000000"/>
                </a:solidFill>
                <a:latin typeface="Arial"/>
                <a:ea typeface="Arial"/>
                <a:cs typeface="Arial"/>
                <a:sym typeface="Arial"/>
              </a:rPr>
              <a:t>mobili</a:t>
            </a:r>
            <a:endParaRPr dirty="0"/>
          </a:p>
          <a:p>
            <a:pPr marL="914400" lvl="1" indent="-457200">
              <a:buClr>
                <a:srgbClr val="0000FF"/>
              </a:buClr>
              <a:buSzPts val="1305"/>
              <a:buFont typeface="Arial"/>
              <a:buChar char="-"/>
            </a:pPr>
            <a:r>
              <a:rPr lang="en-US" sz="2900" dirty="0">
                <a:solidFill>
                  <a:srgbClr val="000000"/>
                </a:solidFill>
                <a:latin typeface="Arial"/>
                <a:ea typeface="Arial"/>
                <a:cs typeface="Arial"/>
                <a:sym typeface="Arial"/>
              </a:rPr>
              <a:t>Kali desktop </a:t>
            </a:r>
            <a:r>
              <a:rPr lang="en-US" sz="2900" dirty="0" err="1">
                <a:solidFill>
                  <a:srgbClr val="000000"/>
                </a:solidFill>
                <a:latin typeface="Arial"/>
                <a:ea typeface="Arial"/>
                <a:cs typeface="Arial"/>
                <a:sym typeface="Arial"/>
              </a:rPr>
              <a:t>pe</a:t>
            </a:r>
            <a:r>
              <a:rPr lang="en-US" sz="2900" dirty="0">
                <a:solidFill>
                  <a:srgbClr val="000000"/>
                </a:solidFill>
                <a:latin typeface="Arial"/>
                <a:ea typeface="Arial"/>
                <a:cs typeface="Arial"/>
                <a:sym typeface="Arial"/>
              </a:rPr>
              <a:t> </a:t>
            </a:r>
            <a:r>
              <a:rPr lang="en-US" sz="2900" dirty="0" err="1">
                <a:solidFill>
                  <a:srgbClr val="000000"/>
                </a:solidFill>
                <a:latin typeface="Arial"/>
                <a:ea typeface="Arial"/>
                <a:cs typeface="Arial"/>
                <a:sym typeface="Arial"/>
              </a:rPr>
              <a:t>analisi</a:t>
            </a:r>
            <a:r>
              <a:rPr lang="en-US" sz="2900" dirty="0">
                <a:solidFill>
                  <a:srgbClr val="000000"/>
                </a:solidFill>
                <a:latin typeface="Arial"/>
                <a:ea typeface="Arial"/>
                <a:cs typeface="Arial"/>
                <a:sym typeface="Arial"/>
              </a:rPr>
              <a:t> forensics </a:t>
            </a:r>
            <a:endParaRPr dirty="0"/>
          </a:p>
          <a:p>
            <a:endParaRPr sz="2900" dirty="0">
              <a:solidFill>
                <a:srgbClr val="000000"/>
              </a:solidFill>
              <a:latin typeface="Arial"/>
              <a:ea typeface="Arial"/>
              <a:cs typeface="Arial"/>
              <a:sym typeface="Arial"/>
            </a:endParaRPr>
          </a:p>
        </p:txBody>
      </p:sp>
      <p:sp>
        <p:nvSpPr>
          <p:cNvPr id="1097" name="Google Shape;1097;p53"/>
          <p:cNvSpPr txBox="1"/>
          <p:nvPr/>
        </p:nvSpPr>
        <p:spPr>
          <a:xfrm>
            <a:off x="2339975" y="3101976"/>
            <a:ext cx="7346950" cy="3317875"/>
          </a:xfrm>
          <a:prstGeom prst="rect">
            <a:avLst/>
          </a:prstGeom>
          <a:noFill/>
          <a:ln>
            <a:noFill/>
          </a:ln>
        </p:spPr>
        <p:txBody>
          <a:bodyPr spcFirstLastPara="1" wrap="square" lIns="81625" tIns="63200" rIns="81625" bIns="40800" anchor="t" anchorCtr="0">
            <a:noAutofit/>
          </a:bodyPr>
          <a:lstStyle/>
          <a:p>
            <a:endParaRPr>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60143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Digital </a:t>
            </a:r>
            <a:r>
              <a:rPr lang="it-IT" dirty="0" err="1"/>
              <a:t>Evidence</a:t>
            </a:r>
            <a:endParaRPr lang="it-IT" dirty="0"/>
          </a:p>
        </p:txBody>
      </p:sp>
      <p:sp>
        <p:nvSpPr>
          <p:cNvPr id="3" name="Segnaposto testo 2"/>
          <p:cNvSpPr>
            <a:spLocks noGrp="1"/>
          </p:cNvSpPr>
          <p:nvPr>
            <p:ph idx="1"/>
          </p:nvPr>
        </p:nvSpPr>
        <p:spPr>
          <a:xfrm>
            <a:off x="2521528" y="1662546"/>
            <a:ext cx="8146473" cy="4641273"/>
          </a:xfrm>
        </p:spPr>
        <p:txBody>
          <a:bodyPr/>
          <a:lstStyle/>
          <a:p>
            <a:r>
              <a:rPr lang="it-IT" b="1" dirty="0" smtClean="0"/>
              <a:t>Definizione:</a:t>
            </a:r>
            <a:endParaRPr lang="it-IT" dirty="0"/>
          </a:p>
          <a:p>
            <a:pPr lvl="1"/>
            <a:r>
              <a:rPr lang="it-IT" dirty="0"/>
              <a:t>La fonte di prova digitale o </a:t>
            </a:r>
            <a:r>
              <a:rPr lang="it-IT" dirty="0" err="1"/>
              <a:t>digital</a:t>
            </a:r>
            <a:r>
              <a:rPr lang="it-IT" dirty="0"/>
              <a:t> </a:t>
            </a:r>
            <a:r>
              <a:rPr lang="it-IT" dirty="0" err="1"/>
              <a:t>evidence</a:t>
            </a:r>
            <a:r>
              <a:rPr lang="it-IT" dirty="0"/>
              <a:t> è </a:t>
            </a:r>
            <a:r>
              <a:rPr lang="it-IT" b="1" i="1" dirty="0"/>
              <a:t>«qualsiasi informazione, con valore probatorio, che sia o meno memorizzata o trasmessa in un formato digitale»</a:t>
            </a:r>
            <a:endParaRPr lang="it-IT" dirty="0"/>
          </a:p>
        </p:txBody>
      </p:sp>
    </p:spTree>
    <p:extLst>
      <p:ext uri="{BB962C8B-B14F-4D97-AF65-F5344CB8AC3E}">
        <p14:creationId xmlns:p14="http://schemas.microsoft.com/office/powerpoint/2010/main" val="13207896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54"/>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Laboratorio di Analisi</a:t>
            </a:r>
            <a:endParaRPr/>
          </a:p>
        </p:txBody>
      </p:sp>
      <p:sp>
        <p:nvSpPr>
          <p:cNvPr id="1104" name="Google Shape;1104;p54"/>
          <p:cNvSpPr txBox="1"/>
          <p:nvPr/>
        </p:nvSpPr>
        <p:spPr>
          <a:xfrm>
            <a:off x="1851025" y="1306513"/>
            <a:ext cx="8489950" cy="5043487"/>
          </a:xfrm>
          <a:prstGeom prst="rect">
            <a:avLst/>
          </a:prstGeom>
          <a:noFill/>
          <a:ln>
            <a:noFill/>
          </a:ln>
        </p:spPr>
        <p:txBody>
          <a:bodyPr spcFirstLastPara="1" wrap="square" lIns="81625" tIns="66400" rIns="81625" bIns="40800" anchor="t" anchorCtr="0">
            <a:noAutofit/>
          </a:bodyPr>
          <a:lstStyle/>
          <a:p>
            <a:pPr indent="-82867" algn="just">
              <a:buClr>
                <a:srgbClr val="0000FF"/>
              </a:buClr>
              <a:buSzPts val="1305"/>
              <a:buFont typeface="Noto Sans Symbols"/>
              <a:buChar char="■"/>
            </a:pPr>
            <a:r>
              <a:rPr lang="en-US" sz="2900">
                <a:solidFill>
                  <a:srgbClr val="000000"/>
                </a:solidFill>
                <a:latin typeface="Arial"/>
                <a:ea typeface="Arial"/>
                <a:cs typeface="Arial"/>
                <a:sym typeface="Arial"/>
              </a:rPr>
              <a:t> Gli strumenti che adotteremo per effettuare l'analisi</a:t>
            </a:r>
            <a:endParaRPr/>
          </a:p>
          <a:p>
            <a:pPr>
              <a:buClr>
                <a:schemeClr val="dk1"/>
              </a:buClr>
              <a:buSzPts val="2900"/>
            </a:pPr>
            <a:endParaRPr sz="2900">
              <a:solidFill>
                <a:srgbClr val="000000"/>
              </a:solidFill>
              <a:latin typeface="Arial"/>
              <a:ea typeface="Arial"/>
              <a:cs typeface="Arial"/>
              <a:sym typeface="Arial"/>
            </a:endParaRPr>
          </a:p>
          <a:p>
            <a:pPr indent="-82867">
              <a:buClr>
                <a:srgbClr val="0000FF"/>
              </a:buClr>
              <a:buSzPts val="1305"/>
              <a:buFont typeface="Noto Sans Symbols"/>
              <a:buChar char="■"/>
            </a:pPr>
            <a:r>
              <a:rPr lang="en-US" sz="2900">
                <a:solidFill>
                  <a:srgbClr val="000000"/>
                </a:solidFill>
                <a:latin typeface="Arial"/>
                <a:ea typeface="Arial"/>
                <a:cs typeface="Arial"/>
                <a:sym typeface="Arial"/>
              </a:rPr>
              <a:t> Punti chiave sono due:</a:t>
            </a:r>
            <a:endParaRPr/>
          </a:p>
          <a:p>
            <a:pPr>
              <a:buClr>
                <a:schemeClr val="dk1"/>
              </a:buClr>
              <a:buSzPts val="2900"/>
            </a:pPr>
            <a:endParaRPr sz="2900">
              <a:solidFill>
                <a:srgbClr val="000000"/>
              </a:solidFill>
              <a:latin typeface="Arial"/>
              <a:ea typeface="Arial"/>
              <a:cs typeface="Arial"/>
              <a:sym typeface="Arial"/>
            </a:endParaRPr>
          </a:p>
          <a:p>
            <a:pPr algn="just">
              <a:buClr>
                <a:srgbClr val="000000"/>
              </a:buClr>
              <a:buSzPts val="2900"/>
            </a:pPr>
            <a:r>
              <a:rPr lang="en-US" sz="2900">
                <a:solidFill>
                  <a:srgbClr val="000000"/>
                </a:solidFill>
                <a:latin typeface="Arial"/>
                <a:ea typeface="Arial"/>
                <a:cs typeface="Arial"/>
                <a:sym typeface="Arial"/>
              </a:rPr>
              <a:t> </a:t>
            </a:r>
            <a:r>
              <a:rPr lang="en-US" sz="2900">
                <a:solidFill>
                  <a:srgbClr val="C5000B"/>
                </a:solidFill>
                <a:latin typeface="Arial"/>
                <a:ea typeface="Arial"/>
                <a:cs typeface="Arial"/>
                <a:sym typeface="Arial"/>
              </a:rPr>
              <a:t>- La ridondanza: </a:t>
            </a:r>
            <a:r>
              <a:rPr lang="en-US" sz="2900">
                <a:solidFill>
                  <a:srgbClr val="000000"/>
                </a:solidFill>
                <a:latin typeface="Arial"/>
                <a:ea typeface="Arial"/>
                <a:cs typeface="Arial"/>
                <a:sym typeface="Arial"/>
              </a:rPr>
              <a:t>necessaria in quanto il forenser   non può permetersi di perdere nemmeno un            dato in suo possesso.</a:t>
            </a:r>
            <a:endParaRPr/>
          </a:p>
          <a:p>
            <a:pPr algn="just">
              <a:buClr>
                <a:schemeClr val="dk1"/>
              </a:buClr>
              <a:buSzPts val="2900"/>
            </a:pPr>
            <a:endParaRPr sz="2900">
              <a:solidFill>
                <a:srgbClr val="C5000B"/>
              </a:solidFill>
              <a:latin typeface="Arial"/>
              <a:ea typeface="Arial"/>
              <a:cs typeface="Arial"/>
              <a:sym typeface="Arial"/>
            </a:endParaRPr>
          </a:p>
          <a:p>
            <a:pPr algn="just">
              <a:buClr>
                <a:srgbClr val="C5000B"/>
              </a:buClr>
              <a:buSzPts val="2900"/>
            </a:pPr>
            <a:r>
              <a:rPr lang="en-US" sz="2900">
                <a:solidFill>
                  <a:srgbClr val="C5000B"/>
                </a:solidFill>
                <a:latin typeface="Arial"/>
                <a:ea typeface="Arial"/>
                <a:cs typeface="Arial"/>
                <a:sym typeface="Arial"/>
              </a:rPr>
              <a:t> - La velocità:</a:t>
            </a:r>
            <a:r>
              <a:rPr lang="en-US" sz="2900">
                <a:solidFill>
                  <a:srgbClr val="000000"/>
                </a:solidFill>
                <a:latin typeface="Arial"/>
                <a:ea typeface="Arial"/>
                <a:cs typeface="Arial"/>
                <a:sym typeface="Arial"/>
              </a:rPr>
              <a:t> necessaria in quanto si lavora con    un grosso quantitativo di dati.</a:t>
            </a:r>
            <a:endParaRPr/>
          </a:p>
          <a:p>
            <a:endParaRPr sz="2900">
              <a:solidFill>
                <a:srgbClr val="000000"/>
              </a:solidFill>
              <a:latin typeface="Arial"/>
              <a:ea typeface="Arial"/>
              <a:cs typeface="Arial"/>
              <a:sym typeface="Arial"/>
            </a:endParaRPr>
          </a:p>
        </p:txBody>
      </p:sp>
    </p:spTree>
    <p:extLst>
      <p:ext uri="{BB962C8B-B14F-4D97-AF65-F5344CB8AC3E}">
        <p14:creationId xmlns:p14="http://schemas.microsoft.com/office/powerpoint/2010/main" val="17797063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55"/>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Laboratorio di Analisi</a:t>
            </a:r>
            <a:endParaRPr/>
          </a:p>
        </p:txBody>
      </p:sp>
      <p:sp>
        <p:nvSpPr>
          <p:cNvPr id="1111" name="Google Shape;1111;p55"/>
          <p:cNvSpPr txBox="1"/>
          <p:nvPr/>
        </p:nvSpPr>
        <p:spPr>
          <a:xfrm>
            <a:off x="1851025" y="1306513"/>
            <a:ext cx="8489950" cy="5691187"/>
          </a:xfrm>
          <a:prstGeom prst="rect">
            <a:avLst/>
          </a:prstGeom>
          <a:noFill/>
          <a:ln>
            <a:noFill/>
          </a:ln>
        </p:spPr>
        <p:txBody>
          <a:bodyPr spcFirstLastPara="1" wrap="square" lIns="81625" tIns="66400" rIns="81625" bIns="40800" anchor="t" anchorCtr="0">
            <a:noAutofit/>
          </a:bodyPr>
          <a:lstStyle/>
          <a:p>
            <a:pPr indent="-82867" algn="just">
              <a:buClr>
                <a:srgbClr val="0000FF"/>
              </a:buClr>
              <a:buSzPts val="1305"/>
              <a:buFont typeface="Noto Sans Symbols"/>
              <a:buChar char="■"/>
            </a:pPr>
            <a:r>
              <a:rPr lang="en-US" sz="2900">
                <a:solidFill>
                  <a:srgbClr val="000000"/>
                </a:solidFill>
                <a:latin typeface="Arial"/>
                <a:ea typeface="Arial"/>
                <a:cs typeface="Arial"/>
                <a:sym typeface="Arial"/>
              </a:rPr>
              <a:t> La scelta del sistema operativo da adottare per eseguire un analisi forense ricade su Linux.</a:t>
            </a:r>
            <a:endParaRPr/>
          </a:p>
          <a:p>
            <a:pPr algn="just">
              <a:buClr>
                <a:schemeClr val="dk1"/>
              </a:buClr>
              <a:buSzPts val="2900"/>
            </a:pPr>
            <a:endParaRPr sz="2900">
              <a:solidFill>
                <a:srgbClr val="000000"/>
              </a:solidFill>
              <a:latin typeface="Arial"/>
              <a:ea typeface="Arial"/>
              <a:cs typeface="Arial"/>
              <a:sym typeface="Arial"/>
            </a:endParaRPr>
          </a:p>
          <a:p>
            <a:pPr indent="-82867" algn="just">
              <a:buClr>
                <a:srgbClr val="0000FF"/>
              </a:buClr>
              <a:buSzPts val="1305"/>
              <a:buFont typeface="Noto Sans Symbols"/>
              <a:buChar char="■"/>
            </a:pPr>
            <a:r>
              <a:rPr lang="en-US" sz="2900">
                <a:solidFill>
                  <a:srgbClr val="000000"/>
                </a:solidFill>
                <a:latin typeface="Arial"/>
                <a:ea typeface="Arial"/>
                <a:cs typeface="Arial"/>
                <a:sym typeface="Arial"/>
              </a:rPr>
              <a:t> Vantaggi di Linux:</a:t>
            </a:r>
            <a:endParaRPr/>
          </a:p>
          <a:p>
            <a:pPr algn="just">
              <a:buClr>
                <a:srgbClr val="000000"/>
              </a:buClr>
              <a:buSzPts val="2500"/>
            </a:pPr>
            <a:r>
              <a:rPr lang="en-US" sz="2500">
                <a:solidFill>
                  <a:srgbClr val="000000"/>
                </a:solidFill>
                <a:latin typeface="Arial"/>
                <a:ea typeface="Arial"/>
                <a:cs typeface="Arial"/>
                <a:sym typeface="Arial"/>
              </a:rPr>
              <a:t>- Ampio supporto di file system (più di 30), mentre Windows gestisce solo ISO 9660, NTFS e FAT  e Mac OSX gestisce solo HFS, ISO 8660,NTFS, USF e  FAT.</a:t>
            </a:r>
            <a:endParaRPr/>
          </a:p>
          <a:p>
            <a:pPr>
              <a:buClr>
                <a:schemeClr val="dk1"/>
              </a:buClr>
              <a:buSzPts val="2500"/>
            </a:pPr>
            <a:endParaRPr sz="2500">
              <a:solidFill>
                <a:srgbClr val="000000"/>
              </a:solidFill>
              <a:latin typeface="Arial"/>
              <a:ea typeface="Arial"/>
              <a:cs typeface="Arial"/>
              <a:sym typeface="Arial"/>
            </a:endParaRPr>
          </a:p>
          <a:p>
            <a:pPr algn="just">
              <a:buClr>
                <a:srgbClr val="000000"/>
              </a:buClr>
              <a:buSzPts val="2500"/>
            </a:pPr>
            <a:r>
              <a:rPr lang="en-US" sz="2500">
                <a:solidFill>
                  <a:srgbClr val="000000"/>
                </a:solidFill>
                <a:latin typeface="Arial"/>
                <a:ea typeface="Arial"/>
                <a:cs typeface="Arial"/>
                <a:sym typeface="Arial"/>
              </a:rPr>
              <a:t>- Architettura Unix-like: ognu cosa è un file, ci permette le stesse operazioni a livelli diversi (file, file system, device...) utilizzando gli stessi tool.</a:t>
            </a:r>
            <a:endParaRPr/>
          </a:p>
          <a:p>
            <a:pPr algn="just">
              <a:buClr>
                <a:schemeClr val="dk1"/>
              </a:buClr>
              <a:buSzPts val="2500"/>
            </a:pPr>
            <a:endParaRPr sz="2500">
              <a:solidFill>
                <a:srgbClr val="000000"/>
              </a:solidFill>
              <a:latin typeface="Arial"/>
              <a:ea typeface="Arial"/>
              <a:cs typeface="Arial"/>
              <a:sym typeface="Arial"/>
            </a:endParaRPr>
          </a:p>
          <a:p>
            <a:pPr algn="just">
              <a:buClr>
                <a:srgbClr val="000000"/>
              </a:buClr>
              <a:buSzPts val="2500"/>
            </a:pPr>
            <a:r>
              <a:rPr lang="en-US" sz="2500">
                <a:solidFill>
                  <a:srgbClr val="000000"/>
                </a:solidFill>
                <a:latin typeface="Arial"/>
                <a:ea typeface="Arial"/>
                <a:cs typeface="Arial"/>
                <a:sym typeface="Arial"/>
              </a:rPr>
              <a:t>- Costi di licenza nulli</a:t>
            </a:r>
            <a:endParaRPr/>
          </a:p>
          <a:p>
            <a:pPr>
              <a:buClr>
                <a:schemeClr val="dk1"/>
              </a:buClr>
              <a:buSzPts val="2500"/>
            </a:pPr>
            <a:endParaRPr sz="2500">
              <a:solidFill>
                <a:srgbClr val="000000"/>
              </a:solidFill>
              <a:latin typeface="Arial"/>
              <a:ea typeface="Arial"/>
              <a:cs typeface="Arial"/>
              <a:sym typeface="Arial"/>
            </a:endParaRPr>
          </a:p>
          <a:p>
            <a:pPr algn="just">
              <a:buClr>
                <a:srgbClr val="000000"/>
              </a:buClr>
              <a:buSzPts val="2500"/>
            </a:pPr>
            <a:r>
              <a:rPr lang="en-US" sz="2500">
                <a:solidFill>
                  <a:srgbClr val="000000"/>
                </a:solidFill>
                <a:latin typeface="Arial"/>
                <a:ea typeface="Arial"/>
                <a:cs typeface="Arial"/>
                <a:sym typeface="Arial"/>
              </a:rPr>
              <a:t> </a:t>
            </a:r>
            <a:endParaRPr/>
          </a:p>
        </p:txBody>
      </p:sp>
    </p:spTree>
    <p:extLst>
      <p:ext uri="{BB962C8B-B14F-4D97-AF65-F5344CB8AC3E}">
        <p14:creationId xmlns:p14="http://schemas.microsoft.com/office/powerpoint/2010/main" val="28270498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56"/>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Laboratorio di Analisi</a:t>
            </a:r>
            <a:endParaRPr/>
          </a:p>
        </p:txBody>
      </p:sp>
      <p:sp>
        <p:nvSpPr>
          <p:cNvPr id="1118" name="Google Shape;1118;p56"/>
          <p:cNvSpPr txBox="1"/>
          <p:nvPr/>
        </p:nvSpPr>
        <p:spPr>
          <a:xfrm>
            <a:off x="1851025" y="1308100"/>
            <a:ext cx="8489950" cy="1681162"/>
          </a:xfrm>
          <a:prstGeom prst="rect">
            <a:avLst/>
          </a:prstGeom>
          <a:noFill/>
          <a:ln>
            <a:noFill/>
          </a:ln>
        </p:spPr>
        <p:txBody>
          <a:bodyPr spcFirstLastPara="1" wrap="square" lIns="81625" tIns="63200" rIns="81625" bIns="40800" anchor="t" anchorCtr="0">
            <a:noAutofit/>
          </a:bodyPr>
          <a:lstStyle/>
          <a:p>
            <a:pPr indent="-71437">
              <a:buClr>
                <a:srgbClr val="0000FF"/>
              </a:buClr>
              <a:buSzPts val="1125"/>
              <a:buFont typeface="Noto Sans Symbols"/>
              <a:buChar char="■"/>
            </a:pPr>
            <a:r>
              <a:rPr lang="en-US" sz="2500">
                <a:solidFill>
                  <a:srgbClr val="000000"/>
                </a:solidFill>
                <a:latin typeface="Arial"/>
                <a:ea typeface="Arial"/>
                <a:cs typeface="Arial"/>
                <a:sym typeface="Arial"/>
              </a:rPr>
              <a:t> Svantaggi di Linux</a:t>
            </a:r>
            <a:endParaRPr/>
          </a:p>
          <a:p>
            <a:pPr>
              <a:buClr>
                <a:srgbClr val="000000"/>
              </a:buClr>
              <a:buSzPts val="2900"/>
            </a:pPr>
            <a:r>
              <a:rPr lang="en-US" sz="2900">
                <a:solidFill>
                  <a:srgbClr val="000000"/>
                </a:solidFill>
                <a:latin typeface="Arial"/>
                <a:ea typeface="Arial"/>
                <a:cs typeface="Arial"/>
                <a:sym typeface="Arial"/>
              </a:rPr>
              <a:t> </a:t>
            </a:r>
            <a:endParaRPr/>
          </a:p>
          <a:p>
            <a:pPr>
              <a:buClr>
                <a:srgbClr val="000000"/>
              </a:buClr>
              <a:buSzPts val="2900"/>
            </a:pPr>
            <a:r>
              <a:rPr lang="en-US" sz="2900">
                <a:solidFill>
                  <a:srgbClr val="000000"/>
                </a:solidFill>
                <a:latin typeface="Arial"/>
                <a:ea typeface="Arial"/>
                <a:cs typeface="Arial"/>
                <a:sym typeface="Arial"/>
              </a:rPr>
              <a:t>- Confusione: ci sono centinaia di distribuzioni            linux.</a:t>
            </a:r>
            <a:endParaRPr/>
          </a:p>
        </p:txBody>
      </p:sp>
      <p:sp>
        <p:nvSpPr>
          <p:cNvPr id="1119" name="Google Shape;1119;p56"/>
          <p:cNvSpPr txBox="1"/>
          <p:nvPr/>
        </p:nvSpPr>
        <p:spPr>
          <a:xfrm>
            <a:off x="2339975" y="3101976"/>
            <a:ext cx="7346950" cy="3317875"/>
          </a:xfrm>
          <a:prstGeom prst="rect">
            <a:avLst/>
          </a:prstGeom>
          <a:noFill/>
          <a:ln>
            <a:noFill/>
          </a:ln>
        </p:spPr>
        <p:txBody>
          <a:bodyPr spcFirstLastPara="1" wrap="square" lIns="81625" tIns="63200" rIns="81625" bIns="40800" anchor="t" anchorCtr="0">
            <a:noAutofit/>
          </a:bodyPr>
          <a:lstStyle/>
          <a:p>
            <a:pPr indent="-71437">
              <a:buClr>
                <a:srgbClr val="0000FF"/>
              </a:buClr>
              <a:buSzPts val="1125"/>
              <a:buFont typeface="Noto Sans Symbols"/>
              <a:buChar char="■"/>
            </a:pPr>
            <a:r>
              <a:rPr lang="en-US" sz="2500" b="1" dirty="0">
                <a:solidFill>
                  <a:srgbClr val="C5000B"/>
                </a:solidFill>
                <a:latin typeface="Arial"/>
                <a:ea typeface="Arial"/>
                <a:cs typeface="Arial"/>
                <a:sym typeface="Arial"/>
              </a:rPr>
              <a:t> kali Linux</a:t>
            </a:r>
            <a:endParaRPr dirty="0"/>
          </a:p>
          <a:p>
            <a:endParaRPr sz="2500" b="1" dirty="0">
              <a:solidFill>
                <a:srgbClr val="C5000B"/>
              </a:solidFill>
              <a:latin typeface="Arial"/>
              <a:ea typeface="Arial"/>
              <a:cs typeface="Arial"/>
              <a:sym typeface="Arial"/>
            </a:endParaRPr>
          </a:p>
        </p:txBody>
      </p:sp>
    </p:spTree>
    <p:extLst>
      <p:ext uri="{BB962C8B-B14F-4D97-AF65-F5344CB8AC3E}">
        <p14:creationId xmlns:p14="http://schemas.microsoft.com/office/powerpoint/2010/main" val="1439093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57"/>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Computer Forensics</a:t>
            </a:r>
            <a:endParaRPr/>
          </a:p>
        </p:txBody>
      </p:sp>
      <p:sp>
        <p:nvSpPr>
          <p:cNvPr id="1126" name="Google Shape;1126;p57"/>
          <p:cNvSpPr txBox="1">
            <a:spLocks noGrp="1"/>
          </p:cNvSpPr>
          <p:nvPr>
            <p:ph idx="1"/>
          </p:nvPr>
        </p:nvSpPr>
        <p:spPr>
          <a:xfrm>
            <a:off x="1981200" y="1604962"/>
            <a:ext cx="8228012" cy="4443412"/>
          </a:xfrm>
          <a:prstGeom prst="rect">
            <a:avLst/>
          </a:prstGeom>
          <a:noFill/>
          <a:ln>
            <a:noFill/>
          </a:ln>
        </p:spPr>
        <p:txBody>
          <a:bodyPr spcFirstLastPara="1" vert="horz" wrap="square" lIns="91425" tIns="45700" rIns="91425" bIns="45700" rtlCol="0" anchor="t" anchorCtr="0">
            <a:noAutofit/>
          </a:bodyPr>
          <a:lstStyle/>
          <a:p>
            <a:pPr marL="390525" indent="-293687">
              <a:lnSpc>
                <a:spcPct val="100000"/>
              </a:lnSpc>
              <a:spcBef>
                <a:spcPts val="0"/>
              </a:spcBef>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Introduzione</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Il laboratorio di Analisi</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Helix</a:t>
            </a:r>
            <a:endParaRPr/>
          </a:p>
          <a:p>
            <a:pPr marL="390525" indent="-293687">
              <a:lnSpc>
                <a:spcPct val="100000"/>
              </a:lnSpc>
              <a:buClr>
                <a:srgbClr val="0066CC"/>
              </a:buClr>
              <a:buSzPts val="810"/>
              <a:buFont typeface="Noto Sans Symbols"/>
              <a:buChar char="■"/>
            </a:pPr>
            <a:r>
              <a:rPr lang="en-US" sz="1800">
                <a:solidFill>
                  <a:srgbClr val="404040"/>
                </a:solidFill>
                <a:latin typeface="Century Gothic"/>
                <a:ea typeface="Century Gothic"/>
                <a:cs typeface="Century Gothic"/>
                <a:sym typeface="Century Gothic"/>
              </a:rPr>
              <a:t>Analisi su Windows</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Analisi su Linux</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Catena di custodia</a:t>
            </a:r>
            <a:endParaRPr/>
          </a:p>
        </p:txBody>
      </p:sp>
    </p:spTree>
    <p:extLst>
      <p:ext uri="{BB962C8B-B14F-4D97-AF65-F5344CB8AC3E}">
        <p14:creationId xmlns:p14="http://schemas.microsoft.com/office/powerpoint/2010/main" val="4051243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58"/>
          <p:cNvSpPr txBox="1">
            <a:spLocks noGrp="1"/>
          </p:cNvSpPr>
          <p:nvPr>
            <p:ph type="title"/>
          </p:nvPr>
        </p:nvSpPr>
        <p:spPr>
          <a:xfrm>
            <a:off x="1949450" y="1"/>
            <a:ext cx="8228012" cy="1144587"/>
          </a:xfrm>
          <a:prstGeom prst="rect">
            <a:avLst/>
          </a:prstGeom>
          <a:noFill/>
          <a:ln>
            <a:noFill/>
          </a:ln>
        </p:spPr>
        <p:txBody>
          <a:bodyPr spcFirstLastPara="1" vert="horz" wrap="square" lIns="91425" tIns="352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 </a:t>
            </a:r>
            <a:endParaRPr/>
          </a:p>
        </p:txBody>
      </p:sp>
      <p:sp>
        <p:nvSpPr>
          <p:cNvPr id="1133" name="Google Shape;1133;p58"/>
          <p:cNvSpPr txBox="1">
            <a:spLocks noGrp="1"/>
          </p:cNvSpPr>
          <p:nvPr>
            <p:ph idx="1"/>
          </p:nvPr>
        </p:nvSpPr>
        <p:spPr>
          <a:xfrm>
            <a:off x="1981200" y="2878137"/>
            <a:ext cx="8228012" cy="4445000"/>
          </a:xfrm>
          <a:prstGeom prst="rect">
            <a:avLst/>
          </a:prstGeom>
          <a:noFill/>
          <a:ln>
            <a:noFill/>
          </a:ln>
        </p:spPr>
        <p:txBody>
          <a:bodyPr spcFirstLastPara="1" vert="horz" wrap="square" lIns="91425" tIns="45700" rIns="91425" bIns="45700" rtlCol="0" anchor="t" anchorCtr="0">
            <a:noAutofit/>
          </a:bodyPr>
          <a:lstStyle/>
          <a:p>
            <a:pPr marL="390525" indent="-293687">
              <a:lnSpc>
                <a:spcPct val="100000"/>
              </a:lnSpc>
              <a:spcBef>
                <a:spcPts val="0"/>
              </a:spcBef>
              <a:buSzPts val="1800"/>
              <a:buNone/>
            </a:pPr>
            <a:endParaRPr sz="1800">
              <a:solidFill>
                <a:srgbClr val="404040"/>
              </a:solidFill>
              <a:latin typeface="Century Gothic"/>
              <a:ea typeface="Century Gothic"/>
              <a:cs typeface="Century Gothic"/>
              <a:sym typeface="Century Gothic"/>
            </a:endParaRPr>
          </a:p>
          <a:p>
            <a:pPr marL="390525" indent="-293687">
              <a:lnSpc>
                <a:spcPct val="100000"/>
              </a:lnSpc>
              <a:buClr>
                <a:srgbClr val="0066CC"/>
              </a:buClr>
              <a:buSzPts val="810"/>
              <a:buFont typeface="Noto Sans Symbols"/>
              <a:buChar char="■"/>
            </a:pPr>
            <a:r>
              <a:rPr lang="en-US" sz="1800">
                <a:solidFill>
                  <a:srgbClr val="404040"/>
                </a:solidFill>
                <a:latin typeface="Century Gothic"/>
                <a:ea typeface="Century Gothic"/>
                <a:cs typeface="Century Gothic"/>
                <a:sym typeface="Century Gothic"/>
              </a:rPr>
              <a:t> Dump della ram.</a:t>
            </a:r>
            <a:endParaRPr/>
          </a:p>
          <a:p>
            <a:pPr marL="390525" indent="-293687">
              <a:lnSpc>
                <a:spcPct val="100000"/>
              </a:lnSpc>
              <a:buSzPts val="1800"/>
              <a:buNone/>
            </a:pPr>
            <a:endParaRPr sz="1800">
              <a:solidFill>
                <a:srgbClr val="404040"/>
              </a:solidFill>
              <a:latin typeface="Century Gothic"/>
              <a:ea typeface="Century Gothic"/>
              <a:cs typeface="Century Gothic"/>
              <a:sym typeface="Century Gothic"/>
            </a:endParaRPr>
          </a:p>
          <a:p>
            <a:pPr marL="390525" indent="-293687">
              <a:lnSpc>
                <a:spcPct val="100000"/>
              </a:lnSpc>
              <a:buClr>
                <a:srgbClr val="0066CC"/>
              </a:buClr>
              <a:buSzPts val="810"/>
              <a:buFont typeface="Noto Sans Symbols"/>
              <a:buChar char="■"/>
            </a:pPr>
            <a:r>
              <a:rPr lang="en-US" sz="1800">
                <a:solidFill>
                  <a:srgbClr val="404040"/>
                </a:solidFill>
                <a:latin typeface="Century Gothic"/>
                <a:ea typeface="Century Gothic"/>
                <a:cs typeface="Century Gothic"/>
                <a:sym typeface="Century Gothic"/>
              </a:rPr>
              <a:t>Copia del supporto per evitare compromissioni nel sistema da analizzare.</a:t>
            </a:r>
            <a:endParaRPr/>
          </a:p>
        </p:txBody>
      </p:sp>
      <p:sp>
        <p:nvSpPr>
          <p:cNvPr id="1134" name="Google Shape;1134;p58"/>
          <p:cNvSpPr txBox="1"/>
          <p:nvPr/>
        </p:nvSpPr>
        <p:spPr>
          <a:xfrm>
            <a:off x="2012951" y="1306513"/>
            <a:ext cx="8328025" cy="1735137"/>
          </a:xfrm>
          <a:prstGeom prst="rect">
            <a:avLst/>
          </a:prstGeom>
          <a:noFill/>
          <a:ln>
            <a:noFill/>
          </a:ln>
        </p:spPr>
        <p:txBody>
          <a:bodyPr spcFirstLastPara="1" wrap="square" lIns="81625" tIns="66400" rIns="81625" bIns="40800" anchor="t" anchorCtr="0">
            <a:noAutofit/>
          </a:bodyPr>
          <a:lstStyle/>
          <a:p>
            <a:pPr algn="just">
              <a:buClr>
                <a:srgbClr val="000000"/>
              </a:buClr>
              <a:buSzPts val="2900"/>
            </a:pPr>
            <a:r>
              <a:rPr lang="en-US" sz="2900">
                <a:solidFill>
                  <a:srgbClr val="000000"/>
                </a:solidFill>
                <a:latin typeface="Arial"/>
                <a:ea typeface="Arial"/>
                <a:cs typeface="Arial"/>
                <a:sym typeface="Arial"/>
              </a:rPr>
              <a:t>Indipendentemente dal sistema operativo che andremo ad analizzare le prime operazioni da eseguire arrivati su di una scena del crimine sono due:</a:t>
            </a:r>
            <a:endParaRPr/>
          </a:p>
        </p:txBody>
      </p:sp>
    </p:spTree>
    <p:extLst>
      <p:ext uri="{BB962C8B-B14F-4D97-AF65-F5344CB8AC3E}">
        <p14:creationId xmlns:p14="http://schemas.microsoft.com/office/powerpoint/2010/main" val="4053690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9"/>
          <p:cNvSpPr txBox="1">
            <a:spLocks noGrp="1"/>
          </p:cNvSpPr>
          <p:nvPr>
            <p:ph type="title"/>
          </p:nvPr>
        </p:nvSpPr>
        <p:spPr>
          <a:xfrm>
            <a:off x="1949450" y="1"/>
            <a:ext cx="8228012" cy="114458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Analisi su Windows</a:t>
            </a:r>
            <a:endParaRPr/>
          </a:p>
        </p:txBody>
      </p:sp>
      <p:sp>
        <p:nvSpPr>
          <p:cNvPr id="1141" name="Google Shape;1141;p59"/>
          <p:cNvSpPr txBox="1"/>
          <p:nvPr/>
        </p:nvSpPr>
        <p:spPr>
          <a:xfrm>
            <a:off x="1851025" y="1306512"/>
            <a:ext cx="8489950" cy="800100"/>
          </a:xfrm>
          <a:prstGeom prst="rect">
            <a:avLst/>
          </a:prstGeom>
          <a:noFill/>
          <a:ln>
            <a:noFill/>
          </a:ln>
        </p:spPr>
        <p:txBody>
          <a:bodyPr spcFirstLastPara="1" wrap="square" lIns="81625" tIns="63200" rIns="81625" bIns="40800" anchor="t" anchorCtr="0">
            <a:noAutofit/>
          </a:bodyPr>
          <a:lstStyle/>
          <a:p>
            <a:pPr algn="just">
              <a:buClr>
                <a:srgbClr val="000000"/>
              </a:buClr>
              <a:buSzPts val="2500"/>
            </a:pPr>
            <a:r>
              <a:rPr lang="en-US" sz="2500">
                <a:solidFill>
                  <a:srgbClr val="000000"/>
                </a:solidFill>
                <a:latin typeface="Arial"/>
                <a:ea typeface="Arial"/>
                <a:cs typeface="Arial"/>
                <a:sym typeface="Arial"/>
              </a:rPr>
              <a:t>Eseguire un analisi forense su Windows ha i suoi vantaggi e i suoi svantaggi.</a:t>
            </a:r>
            <a:endParaRPr/>
          </a:p>
        </p:txBody>
      </p:sp>
      <p:sp>
        <p:nvSpPr>
          <p:cNvPr id="1142" name="Google Shape;1142;p59"/>
          <p:cNvSpPr txBox="1"/>
          <p:nvPr/>
        </p:nvSpPr>
        <p:spPr>
          <a:xfrm>
            <a:off x="1851025" y="2301875"/>
            <a:ext cx="8489950" cy="800100"/>
          </a:xfrm>
          <a:prstGeom prst="rect">
            <a:avLst/>
          </a:prstGeom>
          <a:noFill/>
          <a:ln>
            <a:noFill/>
          </a:ln>
        </p:spPr>
        <p:txBody>
          <a:bodyPr spcFirstLastPara="1" wrap="square" lIns="81625" tIns="63200" rIns="81625" bIns="40800" anchor="t" anchorCtr="0">
            <a:noAutofit/>
          </a:bodyPr>
          <a:lstStyle/>
          <a:p>
            <a:pPr indent="-71437" algn="just">
              <a:buClr>
                <a:srgbClr val="0000FF"/>
              </a:buClr>
              <a:buSzPts val="1125"/>
              <a:buFont typeface="Noto Sans Symbols"/>
              <a:buChar char="■"/>
            </a:pPr>
            <a:r>
              <a:rPr lang="en-US" sz="2500">
                <a:solidFill>
                  <a:srgbClr val="000000"/>
                </a:solidFill>
                <a:latin typeface="Arial"/>
                <a:ea typeface="Arial"/>
                <a:cs typeface="Arial"/>
                <a:sym typeface="Arial"/>
              </a:rPr>
              <a:t> </a:t>
            </a:r>
            <a:r>
              <a:rPr lang="en-US" sz="2500" b="1">
                <a:solidFill>
                  <a:srgbClr val="C5000B"/>
                </a:solidFill>
                <a:latin typeface="Arial"/>
                <a:ea typeface="Arial"/>
                <a:cs typeface="Arial"/>
                <a:sym typeface="Arial"/>
              </a:rPr>
              <a:t>Vantaggi</a:t>
            </a:r>
            <a:endParaRPr/>
          </a:p>
          <a:p>
            <a:endParaRPr sz="2500" b="1">
              <a:solidFill>
                <a:srgbClr val="C5000B"/>
              </a:solidFill>
              <a:latin typeface="Arial"/>
              <a:ea typeface="Arial"/>
              <a:cs typeface="Arial"/>
              <a:sym typeface="Arial"/>
            </a:endParaRPr>
          </a:p>
        </p:txBody>
      </p:sp>
      <p:sp>
        <p:nvSpPr>
          <p:cNvPr id="1143" name="Google Shape;1143;p59"/>
          <p:cNvSpPr txBox="1"/>
          <p:nvPr/>
        </p:nvSpPr>
        <p:spPr>
          <a:xfrm>
            <a:off x="2306637" y="2874962"/>
            <a:ext cx="7021512" cy="3429000"/>
          </a:xfrm>
          <a:prstGeom prst="rect">
            <a:avLst/>
          </a:prstGeom>
          <a:noFill/>
          <a:ln>
            <a:noFill/>
          </a:ln>
        </p:spPr>
        <p:txBody>
          <a:bodyPr spcFirstLastPara="1" wrap="square" lIns="81625" tIns="61600" rIns="81625" bIns="40800" anchor="t" anchorCtr="0">
            <a:noAutofit/>
          </a:bodyPr>
          <a:lstStyle/>
          <a:p>
            <a:pPr>
              <a:buClr>
                <a:srgbClr val="000000"/>
              </a:buClr>
              <a:buSzPts val="2300"/>
            </a:pPr>
            <a:r>
              <a:rPr lang="en-US" sz="2300" b="1" dirty="0">
                <a:solidFill>
                  <a:srgbClr val="000000"/>
                </a:solidFill>
                <a:latin typeface="Arial"/>
                <a:ea typeface="Arial"/>
                <a:cs typeface="Arial"/>
                <a:sym typeface="Arial"/>
              </a:rPr>
              <a:t>- E' ben </a:t>
            </a:r>
            <a:r>
              <a:rPr lang="en-US" sz="2300" b="1" dirty="0" err="1">
                <a:solidFill>
                  <a:srgbClr val="000000"/>
                </a:solidFill>
                <a:latin typeface="Arial"/>
                <a:ea typeface="Arial"/>
                <a:cs typeface="Arial"/>
                <a:sym typeface="Arial"/>
              </a:rPr>
              <a:t>documentato</a:t>
            </a:r>
            <a:r>
              <a:rPr lang="en-US" sz="2300" b="1" dirty="0">
                <a:solidFill>
                  <a:srgbClr val="000000"/>
                </a:solidFill>
                <a:latin typeface="Arial"/>
                <a:ea typeface="Arial"/>
                <a:cs typeface="Arial"/>
                <a:sym typeface="Arial"/>
              </a:rPr>
              <a:t>:</a:t>
            </a:r>
            <a:r>
              <a:rPr lang="en-US" sz="2300" dirty="0">
                <a:solidFill>
                  <a:srgbClr val="000000"/>
                </a:solidFill>
                <a:latin typeface="Arial"/>
                <a:ea typeface="Arial"/>
                <a:cs typeface="Arial"/>
                <a:sym typeface="Arial"/>
              </a:rPr>
              <a:t> è </a:t>
            </a:r>
            <a:r>
              <a:rPr lang="en-US" sz="2300" dirty="0" err="1">
                <a:solidFill>
                  <a:srgbClr val="000000"/>
                </a:solidFill>
                <a:latin typeface="Arial"/>
                <a:ea typeface="Arial"/>
                <a:cs typeface="Arial"/>
                <a:sym typeface="Arial"/>
              </a:rPr>
              <a:t>usato</a:t>
            </a:r>
            <a:r>
              <a:rPr lang="en-US" sz="2300" dirty="0">
                <a:solidFill>
                  <a:srgbClr val="000000"/>
                </a:solidFill>
                <a:latin typeface="Arial"/>
                <a:ea typeface="Arial"/>
                <a:cs typeface="Arial"/>
                <a:sym typeface="Arial"/>
              </a:rPr>
              <a:t> da </a:t>
            </a:r>
            <a:r>
              <a:rPr lang="en-US" sz="2300" dirty="0" err="1">
                <a:solidFill>
                  <a:srgbClr val="000000"/>
                </a:solidFill>
                <a:latin typeface="Arial"/>
                <a:ea typeface="Arial"/>
                <a:cs typeface="Arial"/>
                <a:sym typeface="Arial"/>
              </a:rPr>
              <a:t>talmente</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tante</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persone</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che</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ogni</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sua</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caratteristica</a:t>
            </a:r>
            <a:r>
              <a:rPr lang="en-US" sz="2300" dirty="0">
                <a:solidFill>
                  <a:srgbClr val="000000"/>
                </a:solidFill>
                <a:latin typeface="Arial"/>
                <a:ea typeface="Arial"/>
                <a:cs typeface="Arial"/>
                <a:sym typeface="Arial"/>
              </a:rPr>
              <a:t> è </a:t>
            </a:r>
            <a:r>
              <a:rPr lang="en-US" sz="2300" dirty="0" err="1">
                <a:solidFill>
                  <a:srgbClr val="000000"/>
                </a:solidFill>
                <a:latin typeface="Arial"/>
                <a:ea typeface="Arial"/>
                <a:cs typeface="Arial"/>
                <a:sym typeface="Arial"/>
              </a:rPr>
              <a:t>stata</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oggetto</a:t>
            </a:r>
            <a:r>
              <a:rPr lang="en-US" sz="2300" dirty="0">
                <a:solidFill>
                  <a:srgbClr val="000000"/>
                </a:solidFill>
                <a:latin typeface="Arial"/>
                <a:ea typeface="Arial"/>
                <a:cs typeface="Arial"/>
                <a:sym typeface="Arial"/>
              </a:rPr>
              <a:t> di </a:t>
            </a:r>
            <a:r>
              <a:rPr lang="en-US" sz="2300" dirty="0" err="1">
                <a:solidFill>
                  <a:srgbClr val="000000"/>
                </a:solidFill>
                <a:latin typeface="Arial"/>
                <a:ea typeface="Arial"/>
                <a:cs typeface="Arial"/>
                <a:sym typeface="Arial"/>
              </a:rPr>
              <a:t>analisi</a:t>
            </a:r>
            <a:r>
              <a:rPr lang="en-US" sz="2300" dirty="0">
                <a:solidFill>
                  <a:srgbClr val="000000"/>
                </a:solidFill>
                <a:latin typeface="Arial"/>
                <a:ea typeface="Arial"/>
                <a:cs typeface="Arial"/>
                <a:sym typeface="Arial"/>
              </a:rPr>
              <a:t>.</a:t>
            </a:r>
            <a:endParaRPr dirty="0"/>
          </a:p>
          <a:p>
            <a:pPr>
              <a:buClr>
                <a:schemeClr val="dk1"/>
              </a:buClr>
              <a:buSzPts val="2300"/>
            </a:pPr>
            <a:endParaRPr sz="2300" dirty="0">
              <a:solidFill>
                <a:srgbClr val="000000"/>
              </a:solidFill>
              <a:latin typeface="Arial"/>
              <a:ea typeface="Arial"/>
              <a:cs typeface="Arial"/>
              <a:sym typeface="Arial"/>
            </a:endParaRPr>
          </a:p>
          <a:p>
            <a:pPr>
              <a:buClr>
                <a:srgbClr val="000000"/>
              </a:buClr>
              <a:buSzPts val="2300"/>
            </a:pPr>
            <a:r>
              <a:rPr lang="en-US" sz="2300" b="1" dirty="0">
                <a:solidFill>
                  <a:srgbClr val="000000"/>
                </a:solidFill>
                <a:latin typeface="Arial"/>
                <a:ea typeface="Arial"/>
                <a:cs typeface="Arial"/>
                <a:sym typeface="Arial"/>
              </a:rPr>
              <a:t>- E' </a:t>
            </a:r>
            <a:r>
              <a:rPr lang="en-US" sz="2300" b="1" dirty="0" err="1">
                <a:solidFill>
                  <a:srgbClr val="000000"/>
                </a:solidFill>
                <a:latin typeface="Arial"/>
                <a:ea typeface="Arial"/>
                <a:cs typeface="Arial"/>
                <a:sym typeface="Arial"/>
              </a:rPr>
              <a:t>diffusissimo</a:t>
            </a:r>
            <a:r>
              <a:rPr lang="en-US" sz="2300" b="1" dirty="0">
                <a:solidFill>
                  <a:srgbClr val="000000"/>
                </a:solidFill>
                <a:latin typeface="Arial"/>
                <a:ea typeface="Arial"/>
                <a:cs typeface="Arial"/>
                <a:sym typeface="Arial"/>
              </a:rPr>
              <a:t>:</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c'è</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sempre</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qualcuno</a:t>
            </a:r>
            <a:r>
              <a:rPr lang="en-US" sz="2300" dirty="0">
                <a:solidFill>
                  <a:srgbClr val="000000"/>
                </a:solidFill>
                <a:latin typeface="Arial"/>
                <a:ea typeface="Arial"/>
                <a:cs typeface="Arial"/>
                <a:sym typeface="Arial"/>
              </a:rPr>
              <a:t> con cui </a:t>
            </a:r>
            <a:r>
              <a:rPr lang="en-US" sz="2300" dirty="0" err="1">
                <a:solidFill>
                  <a:srgbClr val="000000"/>
                </a:solidFill>
                <a:latin typeface="Arial"/>
                <a:ea typeface="Arial"/>
                <a:cs typeface="Arial"/>
                <a:sym typeface="Arial"/>
              </a:rPr>
              <a:t>condividere</a:t>
            </a:r>
            <a:r>
              <a:rPr lang="en-US" sz="2300" dirty="0">
                <a:solidFill>
                  <a:srgbClr val="000000"/>
                </a:solidFill>
                <a:latin typeface="Arial"/>
                <a:ea typeface="Arial"/>
                <a:cs typeface="Arial"/>
                <a:sym typeface="Arial"/>
              </a:rPr>
              <a:t> le </a:t>
            </a:r>
            <a:r>
              <a:rPr lang="en-US" sz="2300" dirty="0" err="1">
                <a:solidFill>
                  <a:srgbClr val="000000"/>
                </a:solidFill>
                <a:latin typeface="Arial"/>
                <a:ea typeface="Arial"/>
                <a:cs typeface="Arial"/>
                <a:sym typeface="Arial"/>
              </a:rPr>
              <a:t>proprie</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esperienze</a:t>
            </a:r>
            <a:r>
              <a:rPr lang="en-US" sz="2300" dirty="0">
                <a:solidFill>
                  <a:srgbClr val="000000"/>
                </a:solidFill>
                <a:latin typeface="Arial"/>
                <a:ea typeface="Arial"/>
                <a:cs typeface="Arial"/>
                <a:sym typeface="Arial"/>
              </a:rPr>
              <a:t> di la </a:t>
            </a:r>
            <a:r>
              <a:rPr lang="en-US" sz="2300" dirty="0" err="1">
                <a:solidFill>
                  <a:srgbClr val="000000"/>
                </a:solidFill>
                <a:latin typeface="Arial"/>
                <a:ea typeface="Arial"/>
                <a:cs typeface="Arial"/>
                <a:sym typeface="Arial"/>
              </a:rPr>
              <a:t>voro</a:t>
            </a:r>
            <a:r>
              <a:rPr lang="en-US" sz="2300" dirty="0">
                <a:solidFill>
                  <a:srgbClr val="000000"/>
                </a:solidFill>
                <a:latin typeface="Arial"/>
                <a:ea typeface="Arial"/>
                <a:cs typeface="Arial"/>
                <a:sym typeface="Arial"/>
              </a:rPr>
              <a:t>.</a:t>
            </a:r>
            <a:endParaRPr dirty="0"/>
          </a:p>
          <a:p>
            <a:pPr>
              <a:buClr>
                <a:schemeClr val="dk1"/>
              </a:buClr>
              <a:buSzPts val="2300"/>
            </a:pPr>
            <a:endParaRPr sz="2300" dirty="0">
              <a:solidFill>
                <a:srgbClr val="000000"/>
              </a:solidFill>
              <a:latin typeface="Arial"/>
              <a:ea typeface="Arial"/>
              <a:cs typeface="Arial"/>
              <a:sym typeface="Arial"/>
            </a:endParaRPr>
          </a:p>
          <a:p>
            <a:pPr>
              <a:buClr>
                <a:srgbClr val="000000"/>
              </a:buClr>
              <a:buSzPts val="2300"/>
            </a:pPr>
            <a:r>
              <a:rPr lang="en-US" sz="2300" b="1" dirty="0">
                <a:solidFill>
                  <a:srgbClr val="000000"/>
                </a:solidFill>
                <a:latin typeface="Arial"/>
                <a:ea typeface="Arial"/>
                <a:cs typeface="Arial"/>
                <a:sym typeface="Arial"/>
              </a:rPr>
              <a:t>- E' ben </a:t>
            </a:r>
            <a:r>
              <a:rPr lang="en-US" sz="2300" b="1" dirty="0" err="1">
                <a:solidFill>
                  <a:srgbClr val="000000"/>
                </a:solidFill>
                <a:latin typeface="Arial"/>
                <a:ea typeface="Arial"/>
                <a:cs typeface="Arial"/>
                <a:sym typeface="Arial"/>
              </a:rPr>
              <a:t>supportato</a:t>
            </a:r>
            <a:r>
              <a:rPr lang="en-US" sz="2300" b="1" dirty="0">
                <a:solidFill>
                  <a:srgbClr val="000000"/>
                </a:solidFill>
                <a:latin typeface="Arial"/>
                <a:ea typeface="Arial"/>
                <a:cs typeface="Arial"/>
                <a:sym typeface="Arial"/>
              </a:rPr>
              <a:t>:</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qulunque</a:t>
            </a:r>
            <a:r>
              <a:rPr lang="en-US" sz="2300" dirty="0">
                <a:solidFill>
                  <a:srgbClr val="000000"/>
                </a:solidFill>
                <a:latin typeface="Arial"/>
                <a:ea typeface="Arial"/>
                <a:cs typeface="Arial"/>
                <a:sym typeface="Arial"/>
              </a:rPr>
              <a:t> software di </a:t>
            </a:r>
            <a:r>
              <a:rPr lang="en-US" sz="2300" dirty="0" err="1">
                <a:solidFill>
                  <a:srgbClr val="000000"/>
                </a:solidFill>
                <a:latin typeface="Arial"/>
                <a:ea typeface="Arial"/>
                <a:cs typeface="Arial"/>
                <a:sym typeface="Arial"/>
              </a:rPr>
              <a:t>analisi</a:t>
            </a:r>
            <a:r>
              <a:rPr lang="en-US" sz="2300" dirty="0">
                <a:solidFill>
                  <a:srgbClr val="000000"/>
                </a:solidFill>
                <a:latin typeface="Arial"/>
                <a:ea typeface="Arial"/>
                <a:cs typeface="Arial"/>
                <a:sym typeface="Arial"/>
              </a:rPr>
              <a:t>, open source o </a:t>
            </a:r>
            <a:r>
              <a:rPr lang="en-US" sz="2300" dirty="0" err="1">
                <a:solidFill>
                  <a:srgbClr val="000000"/>
                </a:solidFill>
                <a:latin typeface="Arial"/>
                <a:ea typeface="Arial"/>
                <a:cs typeface="Arial"/>
                <a:sym typeface="Arial"/>
              </a:rPr>
              <a:t>commerciale</a:t>
            </a:r>
            <a:r>
              <a:rPr lang="en-US" sz="2300" dirty="0">
                <a:solidFill>
                  <a:srgbClr val="000000"/>
                </a:solidFill>
                <a:latin typeface="Arial"/>
                <a:ea typeface="Arial"/>
                <a:cs typeface="Arial"/>
                <a:sym typeface="Arial"/>
              </a:rPr>
              <a:t> </a:t>
            </a:r>
            <a:r>
              <a:rPr lang="en-US" sz="2300" dirty="0" err="1">
                <a:solidFill>
                  <a:srgbClr val="000000"/>
                </a:solidFill>
                <a:latin typeface="Arial"/>
                <a:ea typeface="Arial"/>
                <a:cs typeface="Arial"/>
                <a:sym typeface="Arial"/>
              </a:rPr>
              <a:t>permette</a:t>
            </a:r>
            <a:r>
              <a:rPr lang="en-US" sz="2300" dirty="0">
                <a:solidFill>
                  <a:srgbClr val="000000"/>
                </a:solidFill>
                <a:latin typeface="Arial"/>
                <a:ea typeface="Arial"/>
                <a:cs typeface="Arial"/>
                <a:sym typeface="Arial"/>
              </a:rPr>
              <a:t> di </a:t>
            </a:r>
            <a:r>
              <a:rPr lang="en-US" sz="2300" dirty="0" err="1" smtClean="0">
                <a:solidFill>
                  <a:srgbClr val="000000"/>
                </a:solidFill>
                <a:latin typeface="Arial"/>
                <a:ea typeface="Arial"/>
                <a:cs typeface="Arial"/>
                <a:sym typeface="Arial"/>
              </a:rPr>
              <a:t>analizzarlo</a:t>
            </a:r>
            <a:r>
              <a:rPr lang="en-US" sz="2300" dirty="0">
                <a:solidFill>
                  <a:srgbClr val="000000"/>
                </a:solidFill>
                <a:latin typeface="Arial"/>
                <a:ea typeface="Arial"/>
                <a:cs typeface="Arial"/>
                <a:sym typeface="Arial"/>
              </a:rPr>
              <a:t>.</a:t>
            </a:r>
            <a:endParaRPr dirty="0"/>
          </a:p>
        </p:txBody>
      </p:sp>
    </p:spTree>
    <p:extLst>
      <p:ext uri="{BB962C8B-B14F-4D97-AF65-F5344CB8AC3E}">
        <p14:creationId xmlns:p14="http://schemas.microsoft.com/office/powerpoint/2010/main" val="1006800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60"/>
          <p:cNvSpPr txBox="1">
            <a:spLocks noGrp="1"/>
          </p:cNvSpPr>
          <p:nvPr>
            <p:ph type="title"/>
          </p:nvPr>
        </p:nvSpPr>
        <p:spPr>
          <a:xfrm>
            <a:off x="1949450" y="1"/>
            <a:ext cx="8228012" cy="114458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Analisi su Windows</a:t>
            </a:r>
            <a:endParaRPr/>
          </a:p>
        </p:txBody>
      </p:sp>
      <p:sp>
        <p:nvSpPr>
          <p:cNvPr id="1150" name="Google Shape;1150;p60"/>
          <p:cNvSpPr txBox="1"/>
          <p:nvPr/>
        </p:nvSpPr>
        <p:spPr>
          <a:xfrm>
            <a:off x="1851025" y="1289050"/>
            <a:ext cx="8489950" cy="800100"/>
          </a:xfrm>
          <a:prstGeom prst="rect">
            <a:avLst/>
          </a:prstGeom>
          <a:noFill/>
          <a:ln>
            <a:noFill/>
          </a:ln>
        </p:spPr>
        <p:txBody>
          <a:bodyPr spcFirstLastPara="1" wrap="square" lIns="81625" tIns="63200" rIns="81625" bIns="40800" anchor="t" anchorCtr="0">
            <a:noAutofit/>
          </a:bodyPr>
          <a:lstStyle/>
          <a:p>
            <a:pPr indent="-71437" algn="just">
              <a:buClr>
                <a:srgbClr val="0000FF"/>
              </a:buClr>
              <a:buSzPts val="1125"/>
              <a:buFont typeface="Noto Sans Symbols"/>
              <a:buChar char="■"/>
            </a:pPr>
            <a:r>
              <a:rPr lang="en-US" sz="2500">
                <a:solidFill>
                  <a:srgbClr val="000000"/>
                </a:solidFill>
                <a:latin typeface="Arial"/>
                <a:ea typeface="Arial"/>
                <a:cs typeface="Arial"/>
                <a:sym typeface="Arial"/>
              </a:rPr>
              <a:t> </a:t>
            </a:r>
            <a:r>
              <a:rPr lang="en-US" sz="2500" b="1">
                <a:solidFill>
                  <a:srgbClr val="C5000B"/>
                </a:solidFill>
                <a:latin typeface="Arial"/>
                <a:ea typeface="Arial"/>
                <a:cs typeface="Arial"/>
                <a:sym typeface="Arial"/>
              </a:rPr>
              <a:t>Svantaggi</a:t>
            </a:r>
            <a:endParaRPr/>
          </a:p>
          <a:p>
            <a:endParaRPr sz="2500" b="1">
              <a:solidFill>
                <a:srgbClr val="C5000B"/>
              </a:solidFill>
              <a:latin typeface="Arial"/>
              <a:ea typeface="Arial"/>
              <a:cs typeface="Arial"/>
              <a:sym typeface="Arial"/>
            </a:endParaRPr>
          </a:p>
        </p:txBody>
      </p:sp>
      <p:sp>
        <p:nvSpPr>
          <p:cNvPr id="1151" name="Google Shape;1151;p60"/>
          <p:cNvSpPr txBox="1"/>
          <p:nvPr/>
        </p:nvSpPr>
        <p:spPr>
          <a:xfrm>
            <a:off x="2306637" y="1927225"/>
            <a:ext cx="7021512" cy="3763962"/>
          </a:xfrm>
          <a:prstGeom prst="rect">
            <a:avLst/>
          </a:prstGeom>
          <a:noFill/>
          <a:ln>
            <a:noFill/>
          </a:ln>
        </p:spPr>
        <p:txBody>
          <a:bodyPr spcFirstLastPara="1" wrap="square" lIns="81625" tIns="61600" rIns="81625" bIns="40800" anchor="t" anchorCtr="0">
            <a:noAutofit/>
          </a:bodyPr>
          <a:lstStyle/>
          <a:p>
            <a:pPr algn="just">
              <a:buClr>
                <a:srgbClr val="000000"/>
              </a:buClr>
              <a:buSzPts val="2300"/>
            </a:pPr>
            <a:r>
              <a:rPr lang="en-US" sz="2300" b="1">
                <a:solidFill>
                  <a:srgbClr val="000000"/>
                </a:solidFill>
                <a:latin typeface="Arial"/>
                <a:ea typeface="Arial"/>
                <a:cs typeface="Arial"/>
                <a:sym typeface="Arial"/>
              </a:rPr>
              <a:t>- Pochi log: </a:t>
            </a:r>
            <a:r>
              <a:rPr lang="en-US" sz="2300">
                <a:solidFill>
                  <a:srgbClr val="000000"/>
                </a:solidFill>
                <a:latin typeface="Arial"/>
                <a:ea typeface="Arial"/>
                <a:cs typeface="Arial"/>
                <a:sym typeface="Arial"/>
              </a:rPr>
              <a:t>sarà difficile trovare delle evideneze fornite direttamente dal sistema operativo.</a:t>
            </a:r>
            <a:endParaRPr/>
          </a:p>
          <a:p>
            <a:pPr>
              <a:buClr>
                <a:schemeClr val="dk1"/>
              </a:buClr>
              <a:buSzPts val="2300"/>
            </a:pPr>
            <a:endParaRPr sz="2300">
              <a:solidFill>
                <a:srgbClr val="000000"/>
              </a:solidFill>
              <a:latin typeface="Arial"/>
              <a:ea typeface="Arial"/>
              <a:cs typeface="Arial"/>
              <a:sym typeface="Arial"/>
            </a:endParaRPr>
          </a:p>
          <a:p>
            <a:pPr algn="just">
              <a:buClr>
                <a:srgbClr val="000000"/>
              </a:buClr>
              <a:buSzPts val="2300"/>
            </a:pPr>
            <a:r>
              <a:rPr lang="en-US" sz="2300" b="1">
                <a:solidFill>
                  <a:srgbClr val="000000"/>
                </a:solidFill>
                <a:latin typeface="Arial"/>
                <a:ea typeface="Arial"/>
                <a:cs typeface="Arial"/>
                <a:sym typeface="Arial"/>
              </a:rPr>
              <a:t>-</a:t>
            </a:r>
            <a:r>
              <a:rPr lang="en-US" sz="2300">
                <a:solidFill>
                  <a:srgbClr val="000000"/>
                </a:solidFill>
                <a:latin typeface="Arial"/>
                <a:ea typeface="Arial"/>
                <a:cs typeface="Arial"/>
                <a:sym typeface="Arial"/>
              </a:rPr>
              <a:t> </a:t>
            </a:r>
            <a:r>
              <a:rPr lang="en-US" sz="2300" b="1">
                <a:solidFill>
                  <a:srgbClr val="000000"/>
                </a:solidFill>
                <a:latin typeface="Arial"/>
                <a:ea typeface="Arial"/>
                <a:cs typeface="Arial"/>
                <a:sym typeface="Arial"/>
              </a:rPr>
              <a:t>molti sistemi installati in FAT: </a:t>
            </a:r>
            <a:r>
              <a:rPr lang="en-US" sz="2300">
                <a:solidFill>
                  <a:srgbClr val="000000"/>
                </a:solidFill>
                <a:latin typeface="Arial"/>
                <a:ea typeface="Arial"/>
                <a:cs typeface="Arial"/>
                <a:sym typeface="Arial"/>
              </a:rPr>
              <a:t>usa pochi metadati e non ha permessi percui non aiuta a capire chi ha fatto cosa su si una macchina dove vi siano più utenti.</a:t>
            </a:r>
            <a:endParaRPr/>
          </a:p>
          <a:p>
            <a:pPr algn="just">
              <a:buClr>
                <a:schemeClr val="dk1"/>
              </a:buClr>
              <a:buSzPts val="2300"/>
            </a:pPr>
            <a:endParaRPr sz="2300">
              <a:solidFill>
                <a:srgbClr val="000000"/>
              </a:solidFill>
              <a:latin typeface="Arial"/>
              <a:ea typeface="Arial"/>
              <a:cs typeface="Arial"/>
              <a:sym typeface="Arial"/>
            </a:endParaRPr>
          </a:p>
          <a:p>
            <a:pPr algn="just">
              <a:buClr>
                <a:srgbClr val="000000"/>
              </a:buClr>
              <a:buSzPts val="2300"/>
            </a:pPr>
            <a:r>
              <a:rPr lang="en-US" sz="2300" b="1">
                <a:solidFill>
                  <a:srgbClr val="000000"/>
                </a:solidFill>
                <a:latin typeface="Arial"/>
                <a:ea typeface="Arial"/>
                <a:cs typeface="Arial"/>
                <a:sym typeface="Arial"/>
              </a:rPr>
              <a:t>- Antivirus: </a:t>
            </a:r>
            <a:r>
              <a:rPr lang="en-US" sz="2300">
                <a:solidFill>
                  <a:srgbClr val="000000"/>
                </a:solidFill>
                <a:latin typeface="Arial"/>
                <a:ea typeface="Arial"/>
                <a:cs typeface="Arial"/>
                <a:sym typeface="Arial"/>
              </a:rPr>
              <a:t>scansioni periodiche resettano l'Access Time ogni volta rendendo complesse le operazioni di ricostruzione della Timeline</a:t>
            </a:r>
            <a:endParaRPr/>
          </a:p>
        </p:txBody>
      </p:sp>
    </p:spTree>
    <p:extLst>
      <p:ext uri="{BB962C8B-B14F-4D97-AF65-F5344CB8AC3E}">
        <p14:creationId xmlns:p14="http://schemas.microsoft.com/office/powerpoint/2010/main" val="15894960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61"/>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Analisi su Windows</a:t>
            </a:r>
            <a:endParaRPr/>
          </a:p>
        </p:txBody>
      </p:sp>
      <p:sp>
        <p:nvSpPr>
          <p:cNvPr id="1158" name="Google Shape;1158;p61"/>
          <p:cNvSpPr txBox="1"/>
          <p:nvPr/>
        </p:nvSpPr>
        <p:spPr>
          <a:xfrm>
            <a:off x="1687513" y="1306512"/>
            <a:ext cx="3754437" cy="4457700"/>
          </a:xfrm>
          <a:prstGeom prst="rect">
            <a:avLst/>
          </a:prstGeom>
          <a:noFill/>
          <a:ln>
            <a:noFill/>
          </a:ln>
        </p:spPr>
        <p:txBody>
          <a:bodyPr spcFirstLastPara="1" wrap="square" lIns="81625" tIns="63200" rIns="81625" bIns="40800" anchor="t" anchorCtr="0">
            <a:noAutofit/>
          </a:bodyPr>
          <a:lstStyle/>
          <a:p>
            <a:pPr>
              <a:buClr>
                <a:srgbClr val="C5000B"/>
              </a:buClr>
              <a:buSzPts val="2500"/>
            </a:pPr>
            <a:r>
              <a:rPr lang="en-US" sz="2500" b="1" u="sng">
                <a:solidFill>
                  <a:srgbClr val="C5000B"/>
                </a:solidFill>
                <a:latin typeface="Arial"/>
                <a:ea typeface="Arial"/>
                <a:cs typeface="Arial"/>
                <a:sym typeface="Arial"/>
              </a:rPr>
              <a:t>File di registro</a:t>
            </a:r>
            <a:endParaRPr/>
          </a:p>
          <a:p>
            <a:pPr>
              <a:buClr>
                <a:schemeClr val="dk1"/>
              </a:buClr>
              <a:buSzPts val="2300"/>
            </a:pPr>
            <a:endParaRPr sz="2300" b="1" u="sng">
              <a:solidFill>
                <a:srgbClr val="C5000B"/>
              </a:solidFill>
              <a:latin typeface="Arial"/>
              <a:ea typeface="Arial"/>
              <a:cs typeface="Arial"/>
              <a:sym typeface="Arial"/>
            </a:endParaRPr>
          </a:p>
          <a:p>
            <a:pPr algn="just">
              <a:buClr>
                <a:srgbClr val="000000"/>
              </a:buClr>
              <a:buSzPts val="2300"/>
            </a:pPr>
            <a:r>
              <a:rPr lang="en-US" sz="2300">
                <a:solidFill>
                  <a:srgbClr val="000000"/>
                </a:solidFill>
                <a:latin typeface="Arial"/>
                <a:ea typeface="Arial"/>
                <a:cs typeface="Arial"/>
                <a:sym typeface="Arial"/>
              </a:rPr>
              <a:t>Il registry è un albero binario che contiene qualunque informazione riguardante le configurazioni all'interno di un sistema windows. E' composto da  sottorami detti HIVE e da sottoalberi,  sottochiavi e le chiavi (coppie di valori, key, value).</a:t>
            </a:r>
            <a:endParaRPr/>
          </a:p>
        </p:txBody>
      </p:sp>
      <p:pic>
        <p:nvPicPr>
          <p:cNvPr id="1159" name="Google Shape;1159;p61"/>
          <p:cNvPicPr preferRelativeResize="0"/>
          <p:nvPr/>
        </p:nvPicPr>
        <p:blipFill rotWithShape="1">
          <a:blip r:embed="rId3">
            <a:alphaModFix/>
          </a:blip>
          <a:srcRect/>
          <a:stretch/>
        </p:blipFill>
        <p:spPr>
          <a:xfrm>
            <a:off x="5556251" y="2146301"/>
            <a:ext cx="4916487" cy="3667125"/>
          </a:xfrm>
          <a:prstGeom prst="rect">
            <a:avLst/>
          </a:prstGeom>
          <a:noFill/>
          <a:ln>
            <a:noFill/>
          </a:ln>
        </p:spPr>
      </p:pic>
    </p:spTree>
    <p:extLst>
      <p:ext uri="{BB962C8B-B14F-4D97-AF65-F5344CB8AC3E}">
        <p14:creationId xmlns:p14="http://schemas.microsoft.com/office/powerpoint/2010/main" val="1138010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62"/>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dirty="0" err="1">
                <a:solidFill>
                  <a:srgbClr val="262626"/>
                </a:solidFill>
                <a:latin typeface="Century Gothic"/>
                <a:ea typeface="Century Gothic"/>
                <a:cs typeface="Century Gothic"/>
                <a:sym typeface="Century Gothic"/>
              </a:rPr>
              <a:t>Analisi</a:t>
            </a:r>
            <a:r>
              <a:rPr lang="en-US" sz="3600" dirty="0">
                <a:solidFill>
                  <a:srgbClr val="262626"/>
                </a:solidFill>
                <a:latin typeface="Century Gothic"/>
                <a:ea typeface="Century Gothic"/>
                <a:cs typeface="Century Gothic"/>
                <a:sym typeface="Century Gothic"/>
              </a:rPr>
              <a:t> </a:t>
            </a:r>
            <a:r>
              <a:rPr lang="en-US" sz="3600" dirty="0" err="1">
                <a:solidFill>
                  <a:srgbClr val="262626"/>
                </a:solidFill>
                <a:latin typeface="Century Gothic"/>
                <a:ea typeface="Century Gothic"/>
                <a:cs typeface="Century Gothic"/>
                <a:sym typeface="Century Gothic"/>
              </a:rPr>
              <a:t>su</a:t>
            </a:r>
            <a:r>
              <a:rPr lang="en-US" sz="3600" dirty="0">
                <a:solidFill>
                  <a:srgbClr val="262626"/>
                </a:solidFill>
                <a:latin typeface="Century Gothic"/>
                <a:ea typeface="Century Gothic"/>
                <a:cs typeface="Century Gothic"/>
                <a:sym typeface="Century Gothic"/>
              </a:rPr>
              <a:t> Windows</a:t>
            </a:r>
            <a:endParaRPr dirty="0"/>
          </a:p>
        </p:txBody>
      </p:sp>
      <p:sp>
        <p:nvSpPr>
          <p:cNvPr id="1166" name="Google Shape;1166;p62"/>
          <p:cNvSpPr txBox="1">
            <a:spLocks noGrp="1"/>
          </p:cNvSpPr>
          <p:nvPr>
            <p:ph type="subTitle" idx="4294967295"/>
          </p:nvPr>
        </p:nvSpPr>
        <p:spPr>
          <a:xfrm>
            <a:off x="692727" y="1588943"/>
            <a:ext cx="8922328" cy="4625975"/>
          </a:xfrm>
          <a:prstGeom prst="rect">
            <a:avLst/>
          </a:prstGeom>
          <a:noFill/>
          <a:ln>
            <a:noFill/>
          </a:ln>
        </p:spPr>
        <p:txBody>
          <a:bodyPr spcFirstLastPara="1" vert="horz" wrap="square" lIns="0" tIns="16000" rIns="0" bIns="0" rtlCol="0" anchor="ctr" anchorCtr="0">
            <a:noAutofit/>
          </a:bodyPr>
          <a:lstStyle/>
          <a:p>
            <a:pPr marL="0" indent="-51435">
              <a:lnSpc>
                <a:spcPct val="100000"/>
              </a:lnSpc>
              <a:spcBef>
                <a:spcPts val="0"/>
              </a:spcBef>
              <a:buClr>
                <a:srgbClr val="0000FF"/>
              </a:buClr>
              <a:buSzPts val="810"/>
              <a:buFont typeface="Noto Sans Symbols"/>
              <a:buChar char="■"/>
            </a:pPr>
            <a:r>
              <a:rPr lang="en-US" sz="1800" b="1" dirty="0">
                <a:solidFill>
                  <a:srgbClr val="C5000B"/>
                </a:solidFill>
                <a:latin typeface="Century Gothic"/>
                <a:ea typeface="Century Gothic"/>
                <a:cs typeface="Century Gothic"/>
                <a:sym typeface="Century Gothic"/>
              </a:rPr>
              <a:t>  HKEY_CLASSES_ROOT: </a:t>
            </a:r>
            <a:r>
              <a:rPr lang="en-US" sz="1800" dirty="0" err="1">
                <a:solidFill>
                  <a:srgbClr val="404040"/>
                </a:solidFill>
                <a:latin typeface="Century Gothic"/>
                <a:ea typeface="Century Gothic"/>
                <a:cs typeface="Century Gothic"/>
                <a:sym typeface="Century Gothic"/>
              </a:rPr>
              <a:t>Contiene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informazioni</a:t>
            </a:r>
            <a:r>
              <a:rPr lang="en-US" sz="1800" dirty="0">
                <a:solidFill>
                  <a:srgbClr val="404040"/>
                </a:solidFill>
                <a:latin typeface="Century Gothic"/>
                <a:ea typeface="Century Gothic"/>
                <a:cs typeface="Century Gothic"/>
                <a:sym typeface="Century Gothic"/>
              </a:rPr>
              <a:t> relative </a:t>
            </a:r>
            <a:r>
              <a:rPr lang="en-US" sz="1800" dirty="0" err="1">
                <a:solidFill>
                  <a:srgbClr val="404040"/>
                </a:solidFill>
                <a:latin typeface="Century Gothic"/>
                <a:ea typeface="Century Gothic"/>
                <a:cs typeface="Century Gothic"/>
                <a:sym typeface="Century Gothic"/>
              </a:rPr>
              <a:t>ai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che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permettono</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associare</a:t>
            </a:r>
            <a:r>
              <a:rPr lang="en-US" sz="1800" dirty="0">
                <a:solidFill>
                  <a:srgbClr val="404040"/>
                </a:solidFill>
                <a:latin typeface="Century Gothic"/>
                <a:ea typeface="Century Gothic"/>
                <a:cs typeface="Century Gothic"/>
                <a:sym typeface="Century Gothic"/>
              </a:rPr>
              <a:t> un ﬁle a </a:t>
            </a:r>
            <a:r>
              <a:rPr lang="en-US" sz="1800" dirty="0" err="1">
                <a:solidFill>
                  <a:srgbClr val="404040"/>
                </a:solidFill>
                <a:latin typeface="Century Gothic"/>
                <a:ea typeface="Century Gothic"/>
                <a:cs typeface="Century Gothic"/>
                <a:sym typeface="Century Gothic"/>
              </a:rPr>
              <a:t>uno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speciﬁco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programma</a:t>
            </a:r>
            <a:r>
              <a:rPr lang="en-US" sz="1800" dirty="0">
                <a:solidFill>
                  <a:srgbClr val="404040"/>
                </a:solidFill>
                <a:latin typeface="Century Gothic"/>
                <a:ea typeface="Century Gothic"/>
                <a:cs typeface="Century Gothic"/>
                <a:sym typeface="Century Gothic"/>
              </a:rPr>
              <a:t>. Per </a:t>
            </a:r>
            <a:r>
              <a:rPr lang="en-US" sz="1800" dirty="0" err="1">
                <a:solidFill>
                  <a:srgbClr val="404040"/>
                </a:solidFill>
                <a:latin typeface="Century Gothic"/>
                <a:ea typeface="Century Gothic"/>
                <a:cs typeface="Century Gothic"/>
                <a:sym typeface="Century Gothic"/>
              </a:rPr>
              <a:t>ogni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estensione</a:t>
            </a:r>
            <a:r>
              <a:rPr lang="en-US" sz="1800" dirty="0">
                <a:solidFill>
                  <a:srgbClr val="404040"/>
                </a:solidFill>
                <a:latin typeface="Century Gothic"/>
                <a:ea typeface="Century Gothic"/>
                <a:cs typeface="Century Gothic"/>
                <a:sym typeface="Century Gothic"/>
              </a:rPr>
              <a:t> di un </a:t>
            </a:r>
            <a:r>
              <a:rPr lang="en-US" sz="1800" dirty="0" err="1">
                <a:solidFill>
                  <a:srgbClr val="404040"/>
                </a:solidFill>
                <a:latin typeface="Century Gothic"/>
                <a:ea typeface="Century Gothic"/>
                <a:cs typeface="Century Gothic"/>
                <a:sym typeface="Century Gothic"/>
              </a:rPr>
              <a:t>nome</a:t>
            </a:r>
            <a:r>
              <a:rPr lang="en-US" sz="1800" dirty="0">
                <a:solidFill>
                  <a:srgbClr val="404040"/>
                </a:solidFill>
                <a:latin typeface="Century Gothic"/>
                <a:ea typeface="Century Gothic"/>
                <a:cs typeface="Century Gothic"/>
                <a:sym typeface="Century Gothic"/>
              </a:rPr>
              <a:t> di ﬁle vi è </a:t>
            </a:r>
            <a:r>
              <a:rPr lang="en-US" sz="1800" dirty="0" err="1">
                <a:solidFill>
                  <a:srgbClr val="404040"/>
                </a:solidFill>
                <a:latin typeface="Century Gothic"/>
                <a:ea typeface="Century Gothic"/>
                <a:cs typeface="Century Gothic"/>
                <a:sym typeface="Century Gothic"/>
              </a:rPr>
              <a:t>uno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speciﬁco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sottoalbero</a:t>
            </a:r>
            <a:r>
              <a:rPr lang="en-US" sz="1800" dirty="0">
                <a:solidFill>
                  <a:srgbClr val="404040"/>
                </a:solidFill>
                <a:latin typeface="Century Gothic"/>
                <a:ea typeface="Century Gothic"/>
                <a:cs typeface="Century Gothic"/>
                <a:sym typeface="Century Gothic"/>
              </a:rPr>
              <a:t> dove </a:t>
            </a:r>
            <a:r>
              <a:rPr lang="en-US" sz="1800" dirty="0" err="1">
                <a:solidFill>
                  <a:srgbClr val="404040"/>
                </a:solidFill>
                <a:latin typeface="Century Gothic"/>
                <a:ea typeface="Century Gothic"/>
                <a:cs typeface="Century Gothic"/>
                <a:sym typeface="Century Gothic"/>
              </a:rPr>
              <a:t>sono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registrate</a:t>
            </a:r>
            <a:r>
              <a:rPr lang="en-US" sz="1800" dirty="0">
                <a:solidFill>
                  <a:srgbClr val="404040"/>
                </a:solidFill>
                <a:latin typeface="Century Gothic"/>
                <a:ea typeface="Century Gothic"/>
                <a:cs typeface="Century Gothic"/>
                <a:sym typeface="Century Gothic"/>
              </a:rPr>
              <a:t> le </a:t>
            </a:r>
            <a:r>
              <a:rPr lang="en-US" sz="1800" dirty="0" err="1">
                <a:solidFill>
                  <a:srgbClr val="404040"/>
                </a:solidFill>
                <a:latin typeface="Century Gothic"/>
                <a:ea typeface="Century Gothic"/>
                <a:cs typeface="Century Gothic"/>
                <a:sym typeface="Century Gothic"/>
              </a:rPr>
              <a:t>applicazioni</a:t>
            </a:r>
            <a:r>
              <a:rPr lang="en-US" sz="1800" dirty="0">
                <a:solidFill>
                  <a:srgbClr val="404040"/>
                </a:solidFill>
                <a:latin typeface="Century Gothic"/>
                <a:ea typeface="Century Gothic"/>
                <a:cs typeface="Century Gothic"/>
                <a:sym typeface="Century Gothic"/>
              </a:rPr>
              <a:t> in </a:t>
            </a:r>
            <a:r>
              <a:rPr lang="en-US" sz="1800" dirty="0" err="1">
                <a:solidFill>
                  <a:srgbClr val="404040"/>
                </a:solidFill>
                <a:latin typeface="Century Gothic"/>
                <a:ea typeface="Century Gothic"/>
                <a:cs typeface="Century Gothic"/>
                <a:sym typeface="Century Gothic"/>
              </a:rPr>
              <a:t>grado</a:t>
            </a:r>
            <a:r>
              <a:rPr lang="en-US" sz="1800" dirty="0">
                <a:solidFill>
                  <a:srgbClr val="404040"/>
                </a:solidFill>
                <a:latin typeface="Century Gothic"/>
                <a:ea typeface="Century Gothic"/>
                <a:cs typeface="Century Gothic"/>
                <a:sym typeface="Century Gothic"/>
              </a:rPr>
              <a:t> di </a:t>
            </a:r>
            <a:r>
              <a:rPr lang="en-US" sz="1800" dirty="0" err="1">
                <a:solidFill>
                  <a:srgbClr val="404040"/>
                </a:solidFill>
                <a:latin typeface="Century Gothic"/>
                <a:ea typeface="Century Gothic"/>
                <a:cs typeface="Century Gothic"/>
                <a:sym typeface="Century Gothic"/>
              </a:rPr>
              <a:t>aprirlo</a:t>
            </a:r>
            <a:r>
              <a:rPr lang="en-US" sz="1800" dirty="0">
                <a:solidFill>
                  <a:srgbClr val="404040"/>
                </a:solidFill>
                <a:latin typeface="Century Gothic"/>
                <a:ea typeface="Century Gothic"/>
                <a:cs typeface="Century Gothic"/>
                <a:sym typeface="Century Gothic"/>
              </a:rPr>
              <a:t>.</a:t>
            </a:r>
            <a:endParaRPr dirty="0"/>
          </a:p>
          <a:p>
            <a:pPr marL="0" indent="0">
              <a:lnSpc>
                <a:spcPct val="100000"/>
              </a:lnSpc>
              <a:buClr>
                <a:schemeClr val="accent1"/>
              </a:buClr>
              <a:buSzPts val="1800"/>
              <a:buNone/>
            </a:pPr>
            <a:endParaRPr sz="1800" dirty="0">
              <a:solidFill>
                <a:srgbClr val="404040"/>
              </a:solidFill>
              <a:latin typeface="Century Gothic"/>
              <a:ea typeface="Century Gothic"/>
              <a:cs typeface="Century Gothic"/>
              <a:sym typeface="Century Gothic"/>
            </a:endParaRPr>
          </a:p>
          <a:p>
            <a:pPr marL="0" indent="-51435">
              <a:lnSpc>
                <a:spcPct val="100000"/>
              </a:lnSpc>
              <a:buClr>
                <a:srgbClr val="0000FF"/>
              </a:buClr>
              <a:buSzPts val="810"/>
              <a:buFont typeface="Noto Sans Symbols"/>
              <a:buChar char="■"/>
            </a:pPr>
            <a:r>
              <a:rPr lang="en-US" sz="1800" b="1" dirty="0">
                <a:solidFill>
                  <a:srgbClr val="C5000B"/>
                </a:solidFill>
                <a:latin typeface="Century Gothic"/>
                <a:ea typeface="Century Gothic"/>
                <a:cs typeface="Century Gothic"/>
                <a:sym typeface="Century Gothic"/>
              </a:rPr>
              <a:t>   HKEY_CURRENT_USER:</a:t>
            </a:r>
            <a:r>
              <a:rPr lang="en-US" sz="1800" dirty="0">
                <a:solidFill>
                  <a:srgbClr val="404040"/>
                </a:solidFill>
                <a:latin typeface="Century Gothic"/>
                <a:ea typeface="Century Gothic"/>
                <a:cs typeface="Century Gothic"/>
                <a:sym typeface="Century Gothic"/>
              </a:rPr>
              <a:t> è dove </a:t>
            </a:r>
            <a:r>
              <a:rPr lang="en-US" sz="1800" dirty="0" err="1">
                <a:solidFill>
                  <a:srgbClr val="404040"/>
                </a:solidFill>
                <a:latin typeface="Century Gothic"/>
                <a:ea typeface="Century Gothic"/>
                <a:cs typeface="Century Gothic"/>
                <a:sym typeface="Century Gothic"/>
              </a:rPr>
              <a:t>sono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memorizzati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tutti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dati</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registro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relativi</a:t>
            </a:r>
            <a:r>
              <a:rPr lang="en-US" sz="1800" dirty="0">
                <a:solidFill>
                  <a:srgbClr val="404040"/>
                </a:solidFill>
                <a:latin typeface="Century Gothic"/>
                <a:ea typeface="Century Gothic"/>
                <a:cs typeface="Century Gothic"/>
                <a:sym typeface="Century Gothic"/>
              </a:rPr>
              <a:t> al </a:t>
            </a:r>
            <a:r>
              <a:rPr lang="en-US" sz="1800" dirty="0" err="1">
                <a:solidFill>
                  <a:srgbClr val="404040"/>
                </a:solidFill>
                <a:latin typeface="Century Gothic"/>
                <a:ea typeface="Century Gothic"/>
                <a:cs typeface="Century Gothic"/>
                <a:sym typeface="Century Gothic"/>
              </a:rPr>
              <a:t>profilo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dell'utente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attivo</a:t>
            </a:r>
            <a:endParaRPr dirty="0"/>
          </a:p>
          <a:p>
            <a:pPr marL="0" indent="0">
              <a:lnSpc>
                <a:spcPct val="100000"/>
              </a:lnSpc>
              <a:buClr>
                <a:schemeClr val="accent1"/>
              </a:buClr>
              <a:buSzPts val="1800"/>
              <a:buNone/>
            </a:pPr>
            <a:endParaRPr sz="1800" dirty="0">
              <a:solidFill>
                <a:srgbClr val="404040"/>
              </a:solidFill>
              <a:latin typeface="Century Gothic"/>
              <a:ea typeface="Century Gothic"/>
              <a:cs typeface="Century Gothic"/>
              <a:sym typeface="Century Gothic"/>
            </a:endParaRPr>
          </a:p>
          <a:p>
            <a:pPr marL="0" indent="-51435">
              <a:lnSpc>
                <a:spcPct val="100000"/>
              </a:lnSpc>
              <a:buClr>
                <a:srgbClr val="0000FF"/>
              </a:buClr>
              <a:buSzPts val="810"/>
              <a:buFont typeface="Noto Sans Symbols"/>
              <a:buChar char="■"/>
            </a:pPr>
            <a:r>
              <a:rPr lang="en-US" sz="1800" b="1" dirty="0">
                <a:solidFill>
                  <a:srgbClr val="C5000B"/>
                </a:solidFill>
                <a:latin typeface="Century Gothic"/>
                <a:ea typeface="Century Gothic"/>
                <a:cs typeface="Century Gothic"/>
                <a:sym typeface="Century Gothic"/>
              </a:rPr>
              <a:t>   HKEY_LOCAL_MACHINE: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Contiene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informazioni</a:t>
            </a:r>
            <a:r>
              <a:rPr lang="en-US" sz="1800" dirty="0">
                <a:solidFill>
                  <a:srgbClr val="404040"/>
                </a:solidFill>
                <a:latin typeface="Century Gothic"/>
                <a:ea typeface="Century Gothic"/>
                <a:cs typeface="Century Gothic"/>
                <a:sym typeface="Century Gothic"/>
              </a:rPr>
              <a:t> relative </a:t>
            </a:r>
            <a:r>
              <a:rPr lang="en-US" sz="1800" dirty="0" err="1">
                <a:solidFill>
                  <a:srgbClr val="404040"/>
                </a:solidFill>
                <a:latin typeface="Century Gothic"/>
                <a:ea typeface="Century Gothic"/>
                <a:cs typeface="Century Gothic"/>
                <a:sym typeface="Century Gothic"/>
              </a:rPr>
              <a:t>alla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conﬁgurazione</a:t>
            </a:r>
            <a:r>
              <a:rPr lang="en-US" sz="1800" dirty="0">
                <a:solidFill>
                  <a:srgbClr val="404040"/>
                </a:solidFill>
                <a:latin typeface="Century Gothic"/>
                <a:ea typeface="Century Gothic"/>
                <a:cs typeface="Century Gothic"/>
                <a:sym typeface="Century Gothic"/>
              </a:rPr>
              <a:t> del computer, </a:t>
            </a:r>
            <a:r>
              <a:rPr lang="en-US" sz="1800" dirty="0" err="1">
                <a:solidFill>
                  <a:srgbClr val="404040"/>
                </a:solidFill>
                <a:latin typeface="Century Gothic"/>
                <a:ea typeface="Century Gothic"/>
                <a:cs typeface="Century Gothic"/>
                <a:sym typeface="Century Gothic"/>
              </a:rPr>
              <a:t>inclusi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dati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riguardanti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l’hardware</a:t>
            </a:r>
            <a:r>
              <a:rPr lang="en-US" sz="1800" dirty="0">
                <a:solidFill>
                  <a:srgbClr val="404040"/>
                </a:solidFill>
                <a:latin typeface="Century Gothic"/>
                <a:ea typeface="Century Gothic"/>
                <a:cs typeface="Century Gothic"/>
                <a:sym typeface="Century Gothic"/>
              </a:rPr>
              <a:t>, lo </a:t>
            </a:r>
            <a:r>
              <a:rPr lang="en-US" sz="1800" dirty="0" err="1">
                <a:solidFill>
                  <a:srgbClr val="404040"/>
                </a:solidFill>
                <a:latin typeface="Century Gothic"/>
                <a:ea typeface="Century Gothic"/>
                <a:cs typeface="Century Gothic"/>
                <a:sym typeface="Century Gothic"/>
              </a:rPr>
              <a:t>stato</a:t>
            </a:r>
            <a:r>
              <a:rPr lang="en-US" sz="1800" dirty="0">
                <a:solidFill>
                  <a:srgbClr val="404040"/>
                </a:solidFill>
                <a:latin typeface="Century Gothic"/>
                <a:ea typeface="Century Gothic"/>
                <a:cs typeface="Century Gothic"/>
                <a:sym typeface="Century Gothic"/>
              </a:rPr>
              <a:t> del </a:t>
            </a:r>
            <a:r>
              <a:rPr lang="en-US" sz="1800" dirty="0" err="1">
                <a:solidFill>
                  <a:srgbClr val="404040"/>
                </a:solidFill>
                <a:latin typeface="Century Gothic"/>
                <a:ea typeface="Century Gothic"/>
                <a:cs typeface="Century Gothic"/>
                <a:sym typeface="Century Gothic"/>
              </a:rPr>
              <a:t>sistema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operativo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bus di </a:t>
            </a:r>
            <a:r>
              <a:rPr lang="en-US" sz="1800" dirty="0" err="1">
                <a:solidFill>
                  <a:srgbClr val="404040"/>
                </a:solidFill>
                <a:latin typeface="Century Gothic"/>
                <a:ea typeface="Century Gothic"/>
                <a:cs typeface="Century Gothic"/>
                <a:sym typeface="Century Gothic"/>
              </a:rPr>
              <a:t>sistema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device driver e </a:t>
            </a:r>
            <a:r>
              <a:rPr lang="en-US" sz="1800" dirty="0" err="1">
                <a:solidFill>
                  <a:srgbClr val="404040"/>
                </a:solidFill>
                <a:latin typeface="Century Gothic"/>
                <a:ea typeface="Century Gothic"/>
                <a:cs typeface="Century Gothic"/>
                <a:sym typeface="Century Gothic"/>
              </a:rPr>
              <a: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parametri</a:t>
            </a:r>
            <a:r>
              <a:rPr lang="en-US" sz="1800" dirty="0">
                <a:solidFill>
                  <a:srgbClr val="404040"/>
                </a:solidFill>
                <a:latin typeface="Century Gothic"/>
                <a:ea typeface="Century Gothic"/>
                <a:cs typeface="Century Gothic"/>
                <a:sym typeface="Century Gothic"/>
              </a:rPr>
              <a:t> di startup.</a:t>
            </a:r>
            <a:endParaRPr dirty="0"/>
          </a:p>
          <a:p>
            <a:pPr marL="0" indent="0">
              <a:lnSpc>
                <a:spcPct val="100000"/>
              </a:lnSpc>
              <a:buClr>
                <a:schemeClr val="accent1"/>
              </a:buClr>
              <a:buSzPts val="1800"/>
              <a:buNone/>
            </a:pPr>
            <a:endParaRPr sz="1800" dirty="0">
              <a:solidFill>
                <a:srgbClr val="404040"/>
              </a:solidFill>
              <a:latin typeface="Century Gothic"/>
              <a:ea typeface="Century Gothic"/>
              <a:cs typeface="Century Gothic"/>
              <a:sym typeface="Century Gothic"/>
            </a:endParaRPr>
          </a:p>
          <a:p>
            <a:pPr marL="0" indent="-51435">
              <a:lnSpc>
                <a:spcPct val="100000"/>
              </a:lnSpc>
              <a:buClr>
                <a:srgbClr val="0000FF"/>
              </a:buClr>
              <a:buSzPts val="810"/>
              <a:buFont typeface="Noto Sans Symbols"/>
              <a:buChar char="■"/>
            </a:pPr>
            <a:r>
              <a:rPr lang="en-US" sz="1800" b="1" dirty="0">
                <a:solidFill>
                  <a:srgbClr val="C5000B"/>
                </a:solidFill>
                <a:latin typeface="Century Gothic"/>
                <a:ea typeface="Century Gothic"/>
                <a:cs typeface="Century Gothic"/>
                <a:sym typeface="Century Gothic"/>
              </a:rPr>
              <a:t>   HKEY_USERS:</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sono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presenti</a:t>
            </a:r>
            <a:r>
              <a:rPr lang="en-US" sz="1800" dirty="0">
                <a:solidFill>
                  <a:srgbClr val="404040"/>
                </a:solidFill>
                <a:latin typeface="Century Gothic"/>
                <a:ea typeface="Century Gothic"/>
                <a:cs typeface="Century Gothic"/>
                <a:sym typeface="Century Gothic"/>
              </a:rPr>
              <a:t> le </a:t>
            </a:r>
            <a:r>
              <a:rPr lang="en-US" sz="1800" dirty="0" err="1">
                <a:solidFill>
                  <a:srgbClr val="404040"/>
                </a:solidFill>
                <a:latin typeface="Century Gothic"/>
                <a:ea typeface="Century Gothic"/>
                <a:cs typeface="Century Gothic"/>
                <a:sym typeface="Century Gothic"/>
              </a:rPr>
              <a:t>chiavi</a:t>
            </a:r>
            <a:r>
              <a:rPr lang="en-US" sz="1800" dirty="0">
                <a:solidFill>
                  <a:srgbClr val="404040"/>
                </a:solidFill>
                <a:latin typeface="Century Gothic"/>
                <a:ea typeface="Century Gothic"/>
                <a:cs typeface="Century Gothic"/>
                <a:sym typeface="Century Gothic"/>
              </a:rPr>
              <a:t> HKEY_CURRENT_USER di </a:t>
            </a:r>
            <a:r>
              <a:rPr lang="en-US" sz="1800" dirty="0" err="1">
                <a:solidFill>
                  <a:srgbClr val="404040"/>
                </a:solidFill>
                <a:latin typeface="Century Gothic"/>
                <a:ea typeface="Century Gothic"/>
                <a:cs typeface="Century Gothic"/>
                <a:sym typeface="Century Gothic"/>
              </a:rPr>
              <a:t>tutti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gli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utenti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connessi</a:t>
            </a:r>
            <a:r>
              <a:rPr lang="en-US" sz="1800" dirty="0">
                <a:solidFill>
                  <a:srgbClr val="404040"/>
                </a:solidFill>
                <a:latin typeface="Century Gothic"/>
                <a:ea typeface="Century Gothic"/>
                <a:cs typeface="Century Gothic"/>
                <a:sym typeface="Century Gothic"/>
              </a:rPr>
              <a:t> al </a:t>
            </a:r>
            <a:r>
              <a:rPr lang="en-US" sz="1800" dirty="0" err="1">
                <a:solidFill>
                  <a:srgbClr val="404040"/>
                </a:solidFill>
                <a:latin typeface="Century Gothic"/>
                <a:ea typeface="Century Gothic"/>
                <a:cs typeface="Century Gothic"/>
                <a:sym typeface="Century Gothic"/>
              </a:rPr>
              <a:t>sistema</a:t>
            </a:r>
            <a:r>
              <a:rPr lang="en-US" sz="1800" dirty="0">
                <a:solidFill>
                  <a:srgbClr val="404040"/>
                </a:solidFill>
                <a:latin typeface="Century Gothic"/>
                <a:ea typeface="Century Gothic"/>
                <a:cs typeface="Century Gothic"/>
                <a:sym typeface="Century Gothic"/>
              </a:rPr>
              <a:t>.</a:t>
            </a:r>
            <a:endParaRPr dirty="0"/>
          </a:p>
          <a:p>
            <a:pPr marL="0" indent="0">
              <a:lnSpc>
                <a:spcPct val="100000"/>
              </a:lnSpc>
              <a:buClr>
                <a:schemeClr val="accent1"/>
              </a:buClr>
              <a:buSzPts val="1800"/>
              <a:buNone/>
            </a:pPr>
            <a:endParaRPr sz="1800" dirty="0">
              <a:solidFill>
                <a:srgbClr val="404040"/>
              </a:solidFill>
              <a:latin typeface="Century Gothic"/>
              <a:ea typeface="Century Gothic"/>
              <a:cs typeface="Century Gothic"/>
              <a:sym typeface="Century Gothic"/>
            </a:endParaRPr>
          </a:p>
          <a:p>
            <a:pPr marL="0" indent="-51435">
              <a:lnSpc>
                <a:spcPct val="100000"/>
              </a:lnSpc>
              <a:buClr>
                <a:srgbClr val="0000FF"/>
              </a:buClr>
              <a:buSzPts val="810"/>
              <a:buFont typeface="Noto Sans Symbols"/>
              <a:buChar char="■"/>
            </a:pPr>
            <a:r>
              <a:rPr lang="en-US" sz="1800" b="1" dirty="0">
                <a:solidFill>
                  <a:srgbClr val="C5000B"/>
                </a:solidFill>
                <a:latin typeface="Century Gothic"/>
                <a:ea typeface="Century Gothic"/>
                <a:cs typeface="Century Gothic"/>
                <a:sym typeface="Century Gothic"/>
              </a:rPr>
              <a:t>   HKEY_CURRENT_CONFIG: </a:t>
            </a:r>
            <a:r>
              <a:rPr lang="en-US" sz="1800" dirty="0">
                <a:solidFill>
                  <a:srgbClr val="404040"/>
                </a:solidFill>
                <a:latin typeface="Century Gothic"/>
                <a:ea typeface="Century Gothic"/>
                <a:cs typeface="Century Gothic"/>
                <a:sym typeface="Century Gothic"/>
              </a:rPr>
              <a:t>è dove </a:t>
            </a:r>
            <a:r>
              <a:rPr lang="en-US" sz="1800" dirty="0" err="1">
                <a:solidFill>
                  <a:srgbClr val="404040"/>
                </a:solidFill>
                <a:latin typeface="Century Gothic"/>
                <a:ea typeface="Century Gothic"/>
                <a:cs typeface="Century Gothic"/>
                <a:sym typeface="Century Gothic"/>
              </a:rPr>
              <a:t>sono</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raccolte</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informazioni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volatili</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sulla</a:t>
            </a:r>
            <a:r>
              <a:rPr lang="en-US" sz="1800" dirty="0">
                <a:solidFill>
                  <a:srgbClr val="404040"/>
                </a:solidFill>
                <a:latin typeface="Century Gothic"/>
                <a:ea typeface="Century Gothic"/>
                <a:cs typeface="Century Gothic"/>
                <a:sym typeface="Century Gothic"/>
              </a:rPr>
              <a:t> </a:t>
            </a:r>
            <a:r>
              <a:rPr lang="en-US" sz="1800" dirty="0" err="1">
                <a:solidFill>
                  <a:srgbClr val="404040"/>
                </a:solidFill>
                <a:latin typeface="Century Gothic"/>
                <a:ea typeface="Century Gothic"/>
                <a:cs typeface="Century Gothic"/>
                <a:sym typeface="Century Gothic"/>
              </a:rPr>
              <a:t>sessione</a:t>
            </a:r>
            <a:r>
              <a:rPr lang="en-US" sz="1800" dirty="0">
                <a:solidFill>
                  <a:srgbClr val="404040"/>
                </a:solidFill>
                <a:latin typeface="Century Gothic"/>
                <a:ea typeface="Century Gothic"/>
                <a:cs typeface="Century Gothic"/>
                <a:sym typeface="Century Gothic"/>
              </a:rPr>
              <a:t>. </a:t>
            </a:r>
            <a:endParaRPr dirty="0"/>
          </a:p>
          <a:p>
            <a:pPr marL="342900">
              <a:buClr>
                <a:schemeClr val="accent1"/>
              </a:buClr>
              <a:buSzPts val="1800"/>
              <a:buNone/>
            </a:pPr>
            <a:endParaRPr sz="1800" dirty="0">
              <a:solidFill>
                <a:srgbClr val="40404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412093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63"/>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Analisi su Windows</a:t>
            </a:r>
            <a:endParaRPr/>
          </a:p>
        </p:txBody>
      </p:sp>
      <p:sp>
        <p:nvSpPr>
          <p:cNvPr id="1173" name="Google Shape;1173;p63"/>
          <p:cNvSpPr txBox="1"/>
          <p:nvPr/>
        </p:nvSpPr>
        <p:spPr>
          <a:xfrm>
            <a:off x="1851025" y="1306512"/>
            <a:ext cx="8489950" cy="1085850"/>
          </a:xfrm>
          <a:prstGeom prst="rect">
            <a:avLst/>
          </a:prstGeom>
          <a:noFill/>
          <a:ln>
            <a:noFill/>
          </a:ln>
        </p:spPr>
        <p:txBody>
          <a:bodyPr spcFirstLastPara="1" wrap="square" lIns="81625" tIns="61600" rIns="81625" bIns="40800" anchor="t" anchorCtr="0">
            <a:noAutofit/>
          </a:bodyPr>
          <a:lstStyle/>
          <a:p>
            <a:pPr>
              <a:buClr>
                <a:schemeClr val="dk1"/>
              </a:buClr>
              <a:buSzPts val="2300"/>
            </a:pPr>
            <a:endParaRPr sz="2300">
              <a:solidFill>
                <a:srgbClr val="000000"/>
              </a:solidFill>
              <a:latin typeface="Arial"/>
              <a:ea typeface="Arial"/>
              <a:cs typeface="Arial"/>
              <a:sym typeface="Arial"/>
            </a:endParaRPr>
          </a:p>
          <a:p>
            <a:pPr>
              <a:buClr>
                <a:schemeClr val="dk1"/>
              </a:buClr>
              <a:buSzPts val="2300"/>
            </a:pPr>
            <a:endParaRPr sz="2300">
              <a:solidFill>
                <a:srgbClr val="000000"/>
              </a:solidFill>
              <a:latin typeface="Arial"/>
              <a:ea typeface="Arial"/>
              <a:cs typeface="Arial"/>
              <a:sym typeface="Arial"/>
            </a:endParaRPr>
          </a:p>
          <a:p>
            <a:endParaRPr sz="2300">
              <a:solidFill>
                <a:srgbClr val="000000"/>
              </a:solidFill>
              <a:latin typeface="Arial"/>
              <a:ea typeface="Arial"/>
              <a:cs typeface="Arial"/>
              <a:sym typeface="Arial"/>
            </a:endParaRPr>
          </a:p>
        </p:txBody>
      </p:sp>
      <p:sp>
        <p:nvSpPr>
          <p:cNvPr id="1174" name="Google Shape;1174;p63"/>
          <p:cNvSpPr txBox="1"/>
          <p:nvPr/>
        </p:nvSpPr>
        <p:spPr>
          <a:xfrm>
            <a:off x="1687513" y="1306512"/>
            <a:ext cx="8816975" cy="5554662"/>
          </a:xfrm>
          <a:prstGeom prst="rect">
            <a:avLst/>
          </a:prstGeom>
          <a:noFill/>
          <a:ln>
            <a:noFill/>
          </a:ln>
        </p:spPr>
        <p:txBody>
          <a:bodyPr spcFirstLastPara="1" wrap="square" lIns="81625" tIns="60000" rIns="81625" bIns="40800" anchor="t" anchorCtr="0">
            <a:noAutofit/>
          </a:bodyPr>
          <a:lstStyle/>
          <a:p>
            <a:pPr>
              <a:buClr>
                <a:srgbClr val="C5000B"/>
              </a:buClr>
              <a:buSzPts val="2100"/>
            </a:pPr>
            <a:r>
              <a:rPr lang="en-US" sz="2100" b="1" u="sng">
                <a:solidFill>
                  <a:srgbClr val="C5000B"/>
                </a:solidFill>
                <a:latin typeface="Arial"/>
                <a:ea typeface="Arial"/>
                <a:cs typeface="Arial"/>
                <a:sym typeface="Arial"/>
              </a:rPr>
              <a:t>Thumbs.db</a:t>
            </a:r>
            <a:endParaRPr/>
          </a:p>
          <a:p>
            <a:pPr>
              <a:buClr>
                <a:schemeClr val="dk1"/>
              </a:buClr>
              <a:buSzPts val="2100"/>
            </a:pPr>
            <a:endParaRPr sz="2100">
              <a:solidFill>
                <a:srgbClr val="000000"/>
              </a:solidFill>
              <a:latin typeface="Arial"/>
              <a:ea typeface="Arial"/>
              <a:cs typeface="Arial"/>
              <a:sym typeface="Arial"/>
            </a:endParaRPr>
          </a:p>
          <a:p>
            <a:pPr>
              <a:buClr>
                <a:srgbClr val="000000"/>
              </a:buClr>
              <a:buSzPts val="2100"/>
            </a:pPr>
            <a:r>
              <a:rPr lang="en-US" sz="2100">
                <a:solidFill>
                  <a:srgbClr val="000000"/>
                </a:solidFill>
                <a:latin typeface="Arial"/>
                <a:ea typeface="Arial"/>
                <a:cs typeface="Arial"/>
                <a:sym typeface="Arial"/>
              </a:rPr>
              <a:t>File creati nelle directory in cui sono presenti delle immagini e permettono di velocizzare le anteprime dei file. </a:t>
            </a:r>
            <a:endParaRPr/>
          </a:p>
          <a:p>
            <a:pPr>
              <a:buClr>
                <a:srgbClr val="000000"/>
              </a:buClr>
              <a:buSzPts val="2100"/>
            </a:pPr>
            <a:r>
              <a:rPr lang="en-US" sz="2100">
                <a:solidFill>
                  <a:srgbClr val="000000"/>
                </a:solidFill>
                <a:latin typeface="Arial"/>
                <a:ea typeface="Arial"/>
                <a:cs typeface="Arial"/>
                <a:sym typeface="Arial"/>
              </a:rPr>
              <a:t>Al loro interno è possibile trovare anche anteprime relative a file non più presenti nel sistema.</a:t>
            </a:r>
            <a:endParaRPr/>
          </a:p>
          <a:p>
            <a:pPr>
              <a:buClr>
                <a:schemeClr val="dk1"/>
              </a:buClr>
              <a:buSzPts val="2100"/>
            </a:pPr>
            <a:endParaRPr sz="2100">
              <a:solidFill>
                <a:srgbClr val="000000"/>
              </a:solidFill>
              <a:latin typeface="Arial"/>
              <a:ea typeface="Arial"/>
              <a:cs typeface="Arial"/>
              <a:sym typeface="Arial"/>
            </a:endParaRPr>
          </a:p>
          <a:p>
            <a:pPr>
              <a:buClr>
                <a:srgbClr val="C5000B"/>
              </a:buClr>
              <a:buSzPts val="2100"/>
            </a:pPr>
            <a:r>
              <a:rPr lang="en-US" sz="2100" b="1" u="sng">
                <a:solidFill>
                  <a:srgbClr val="C5000B"/>
                </a:solidFill>
                <a:latin typeface="Arial"/>
                <a:ea typeface="Arial"/>
                <a:cs typeface="Arial"/>
                <a:sym typeface="Arial"/>
              </a:rPr>
              <a:t>Dati Applicazioni e Impostazioni Locali</a:t>
            </a:r>
            <a:endParaRPr/>
          </a:p>
          <a:p>
            <a:pPr>
              <a:buClr>
                <a:schemeClr val="dk1"/>
              </a:buClr>
              <a:buSzPts val="2100"/>
            </a:pPr>
            <a:endParaRPr sz="2100" b="1" u="sng">
              <a:solidFill>
                <a:srgbClr val="C5000B"/>
              </a:solidFill>
              <a:latin typeface="Arial"/>
              <a:ea typeface="Arial"/>
              <a:cs typeface="Arial"/>
              <a:sym typeface="Arial"/>
            </a:endParaRPr>
          </a:p>
          <a:p>
            <a:pPr>
              <a:buClr>
                <a:srgbClr val="000000"/>
              </a:buClr>
              <a:buSzPts val="2100"/>
            </a:pPr>
            <a:r>
              <a:rPr lang="en-US" sz="2100">
                <a:solidFill>
                  <a:srgbClr val="000000"/>
                </a:solidFill>
                <a:latin typeface="Arial"/>
                <a:ea typeface="Arial"/>
                <a:cs typeface="Arial"/>
                <a:sym typeface="Arial"/>
              </a:rPr>
              <a:t>Sono due directory nascoste all'interno della home directory; contengono molte informazioni quali:</a:t>
            </a:r>
            <a:endParaRPr/>
          </a:p>
          <a:p>
            <a:pPr>
              <a:buClr>
                <a:srgbClr val="000000"/>
              </a:buClr>
              <a:buSzPts val="2100"/>
            </a:pPr>
            <a:r>
              <a:rPr lang="en-US" sz="2100" b="1">
                <a:solidFill>
                  <a:srgbClr val="000000"/>
                </a:solidFill>
                <a:latin typeface="Arial"/>
                <a:ea typeface="Arial"/>
                <a:cs typeface="Arial"/>
                <a:sym typeface="Arial"/>
              </a:rPr>
              <a:t>- Posta elettronica:</a:t>
            </a:r>
            <a:r>
              <a:rPr lang="en-US" sz="2100">
                <a:solidFill>
                  <a:srgbClr val="000000"/>
                </a:solidFill>
                <a:latin typeface="Arial"/>
                <a:ea typeface="Arial"/>
                <a:cs typeface="Arial"/>
                <a:sym typeface="Arial"/>
              </a:rPr>
              <a:t> vengono salvati archivi del software di posta utilizzato.</a:t>
            </a:r>
            <a:endParaRPr/>
          </a:p>
          <a:p>
            <a:pPr>
              <a:buClr>
                <a:srgbClr val="000000"/>
              </a:buClr>
              <a:buSzPts val="2100"/>
            </a:pPr>
            <a:r>
              <a:rPr lang="en-US" sz="2100" b="1">
                <a:solidFill>
                  <a:srgbClr val="000000"/>
                </a:solidFill>
                <a:latin typeface="Arial"/>
                <a:ea typeface="Arial"/>
                <a:cs typeface="Arial"/>
                <a:sym typeface="Arial"/>
              </a:rPr>
              <a:t>- Cache:</a:t>
            </a:r>
            <a:r>
              <a:rPr lang="en-US" sz="2100">
                <a:solidFill>
                  <a:srgbClr val="000000"/>
                </a:solidFill>
                <a:latin typeface="Arial"/>
                <a:ea typeface="Arial"/>
                <a:cs typeface="Arial"/>
                <a:sym typeface="Arial"/>
              </a:rPr>
              <a:t> memoria temporanea del browser utilizzato.</a:t>
            </a:r>
            <a:endParaRPr/>
          </a:p>
          <a:p>
            <a:pPr>
              <a:buClr>
                <a:srgbClr val="000000"/>
              </a:buClr>
              <a:buSzPts val="2100"/>
            </a:pPr>
            <a:r>
              <a:rPr lang="en-US" sz="2100" b="1">
                <a:solidFill>
                  <a:srgbClr val="000000"/>
                </a:solidFill>
                <a:latin typeface="Arial"/>
                <a:ea typeface="Arial"/>
                <a:cs typeface="Arial"/>
                <a:sym typeface="Arial"/>
              </a:rPr>
              <a:t>- Cronologia:</a:t>
            </a:r>
            <a:r>
              <a:rPr lang="en-US" sz="2100">
                <a:solidFill>
                  <a:srgbClr val="000000"/>
                </a:solidFill>
                <a:latin typeface="Arial"/>
                <a:ea typeface="Arial"/>
                <a:cs typeface="Arial"/>
                <a:sym typeface="Arial"/>
              </a:rPr>
              <a:t> dei browser utilizzato (cookies, cronologia...).</a:t>
            </a:r>
            <a:endParaRPr/>
          </a:p>
          <a:p>
            <a:pPr>
              <a:buClr>
                <a:srgbClr val="000000"/>
              </a:buClr>
              <a:buSzPts val="2100"/>
            </a:pPr>
            <a:r>
              <a:rPr lang="en-US" sz="2100">
                <a:solidFill>
                  <a:srgbClr val="000000"/>
                </a:solidFill>
                <a:latin typeface="Arial"/>
                <a:ea typeface="Arial"/>
                <a:cs typeface="Arial"/>
                <a:sym typeface="Arial"/>
              </a:rPr>
              <a:t>- </a:t>
            </a:r>
            <a:r>
              <a:rPr lang="en-US" sz="2100" b="1">
                <a:solidFill>
                  <a:srgbClr val="000000"/>
                </a:solidFill>
                <a:latin typeface="Arial"/>
                <a:ea typeface="Arial"/>
                <a:cs typeface="Arial"/>
                <a:sym typeface="Arial"/>
              </a:rPr>
              <a:t>Configurazioni</a:t>
            </a:r>
            <a:r>
              <a:rPr lang="en-US" sz="2100">
                <a:solidFill>
                  <a:srgbClr val="000000"/>
                </a:solidFill>
                <a:latin typeface="Arial"/>
                <a:ea typeface="Arial"/>
                <a:cs typeface="Arial"/>
                <a:sym typeface="Arial"/>
              </a:rPr>
              <a:t>: username e password di salvate su software utilizzati dall'utente.</a:t>
            </a:r>
            <a:endParaRPr/>
          </a:p>
          <a:p>
            <a:endParaRPr sz="2100">
              <a:solidFill>
                <a:srgbClr val="000000"/>
              </a:solidFill>
              <a:latin typeface="Arial"/>
              <a:ea typeface="Arial"/>
              <a:cs typeface="Arial"/>
              <a:sym typeface="Arial"/>
            </a:endParaRPr>
          </a:p>
        </p:txBody>
      </p:sp>
    </p:spTree>
    <p:extLst>
      <p:ext uri="{BB962C8B-B14F-4D97-AF65-F5344CB8AC3E}">
        <p14:creationId xmlns:p14="http://schemas.microsoft.com/office/powerpoint/2010/main" val="398479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Digital </a:t>
            </a:r>
            <a:r>
              <a:rPr lang="it-IT" dirty="0" err="1"/>
              <a:t>Forensics</a:t>
            </a:r>
            <a:r>
              <a:rPr lang="it-IT" dirty="0"/>
              <a:t>: </a:t>
            </a:r>
            <a:r>
              <a:rPr lang="it-IT" dirty="0" smtClean="0"/>
              <a:t>perché </a:t>
            </a:r>
            <a:endParaRPr lang="it-IT" dirty="0"/>
          </a:p>
        </p:txBody>
      </p:sp>
      <p:sp>
        <p:nvSpPr>
          <p:cNvPr id="3" name="Segnaposto testo 2"/>
          <p:cNvSpPr>
            <a:spLocks noGrp="1"/>
          </p:cNvSpPr>
          <p:nvPr>
            <p:ph idx="1"/>
          </p:nvPr>
        </p:nvSpPr>
        <p:spPr>
          <a:xfrm>
            <a:off x="2452256" y="2133600"/>
            <a:ext cx="8215745" cy="4391891"/>
          </a:xfrm>
        </p:spPr>
        <p:txBody>
          <a:bodyPr>
            <a:normAutofit/>
          </a:bodyPr>
          <a:lstStyle/>
          <a:p>
            <a:r>
              <a:rPr lang="it-IT"/>
              <a:t>Il tema della prova è centrale all’interno del processo, costituendo il campo più critico entro il quale si dispiega l’attività degli operatori del diritto e che oggi non può prescindere dall’informatica, dalla </a:t>
            </a:r>
            <a:r>
              <a:rPr lang="it-IT" b="1"/>
              <a:t>volatilità </a:t>
            </a:r>
            <a:r>
              <a:rPr lang="it-IT"/>
              <a:t>e </a:t>
            </a:r>
            <a:r>
              <a:rPr lang="it-IT" b="1"/>
              <a:t>fragilità </a:t>
            </a:r>
            <a:r>
              <a:rPr lang="it-IT"/>
              <a:t>del </a:t>
            </a:r>
            <a:r>
              <a:rPr lang="it-IT" b="1"/>
              <a:t>dato informatico</a:t>
            </a:r>
            <a:r>
              <a:rPr lang="it-IT"/>
              <a:t>, dall’importanza della corretta acquisizione e gestione dei bit, dalla fonte di prova digitale.</a:t>
            </a:r>
          </a:p>
          <a:p>
            <a:r>
              <a:rPr lang="it-IT"/>
              <a:t>La giurisprudenza, pertanto, incoraggia l’utilizzo delle tecniche di informatica forense, affinché siano estratti contenuti in copia dei dati presenti, cristallizzati in </a:t>
            </a:r>
            <a:r>
              <a:rPr lang="it-IT" b="1"/>
              <a:t>copie forensi </a:t>
            </a:r>
            <a:r>
              <a:rPr lang="it-IT"/>
              <a:t>consentendo la produzione di </a:t>
            </a:r>
            <a:r>
              <a:rPr lang="it-IT" b="1"/>
              <a:t>elementi giudiziali certi</a:t>
            </a:r>
            <a:r>
              <a:rPr lang="it-IT"/>
              <a:t>, in relazione ad </a:t>
            </a:r>
            <a:r>
              <a:rPr lang="it-IT" b="1"/>
              <a:t>integrità </a:t>
            </a:r>
            <a:r>
              <a:rPr lang="it-IT"/>
              <a:t>dei dati, </a:t>
            </a:r>
            <a:r>
              <a:rPr lang="it-IT" b="1"/>
              <a:t>non manipolazione, riconducibilità all’autore </a:t>
            </a:r>
            <a:r>
              <a:rPr lang="it-IT"/>
              <a:t>e </a:t>
            </a:r>
            <a:r>
              <a:rPr lang="it-IT" b="1"/>
              <a:t>certezza temporale</a:t>
            </a:r>
            <a:r>
              <a:rPr lang="it-IT"/>
              <a:t>, rendendo la copia forense prodotta </a:t>
            </a:r>
            <a:r>
              <a:rPr lang="it-IT" b="1"/>
              <a:t>immodificabile </a:t>
            </a:r>
            <a:r>
              <a:rPr lang="it-IT"/>
              <a:t>e tendenzialmente vincolante per il giudicante.</a:t>
            </a:r>
            <a:endParaRPr lang="it-IT" dirty="0"/>
          </a:p>
        </p:txBody>
      </p:sp>
    </p:spTree>
    <p:extLst>
      <p:ext uri="{BB962C8B-B14F-4D97-AF65-F5344CB8AC3E}">
        <p14:creationId xmlns:p14="http://schemas.microsoft.com/office/powerpoint/2010/main" val="23604139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64"/>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Analisi su Windows</a:t>
            </a:r>
            <a:endParaRPr/>
          </a:p>
        </p:txBody>
      </p:sp>
      <p:sp>
        <p:nvSpPr>
          <p:cNvPr id="1181" name="Google Shape;1181;p64"/>
          <p:cNvSpPr txBox="1"/>
          <p:nvPr/>
        </p:nvSpPr>
        <p:spPr>
          <a:xfrm>
            <a:off x="1687513" y="1306513"/>
            <a:ext cx="8816975" cy="3781425"/>
          </a:xfrm>
          <a:prstGeom prst="rect">
            <a:avLst/>
          </a:prstGeom>
          <a:noFill/>
          <a:ln>
            <a:noFill/>
          </a:ln>
        </p:spPr>
        <p:txBody>
          <a:bodyPr spcFirstLastPara="1" wrap="square" lIns="81625" tIns="60000" rIns="81625" bIns="40800" anchor="t" anchorCtr="0">
            <a:noAutofit/>
          </a:bodyPr>
          <a:lstStyle/>
          <a:p>
            <a:pPr>
              <a:buClr>
                <a:srgbClr val="C5000B"/>
              </a:buClr>
              <a:buSzPts val="2100"/>
            </a:pPr>
            <a:r>
              <a:rPr lang="en-US" sz="2100" b="1" u="sng">
                <a:solidFill>
                  <a:srgbClr val="C5000B"/>
                </a:solidFill>
                <a:latin typeface="Arial"/>
                <a:ea typeface="Arial"/>
                <a:cs typeface="Arial"/>
                <a:sym typeface="Arial"/>
              </a:rPr>
              <a:t>Hiberfil.sys</a:t>
            </a:r>
            <a:endParaRPr/>
          </a:p>
          <a:p>
            <a:pPr>
              <a:buClr>
                <a:schemeClr val="dk1"/>
              </a:buClr>
              <a:buSzPts val="2100"/>
            </a:pPr>
            <a:endParaRPr sz="2100" b="1" u="sng">
              <a:solidFill>
                <a:srgbClr val="C5000B"/>
              </a:solidFill>
              <a:latin typeface="Arial"/>
              <a:ea typeface="Arial"/>
              <a:cs typeface="Arial"/>
              <a:sym typeface="Arial"/>
            </a:endParaRPr>
          </a:p>
          <a:p>
            <a:pPr>
              <a:buClr>
                <a:srgbClr val="000000"/>
              </a:buClr>
              <a:buSzPts val="2100"/>
            </a:pPr>
            <a:r>
              <a:rPr lang="en-US" sz="2100">
                <a:solidFill>
                  <a:srgbClr val="000000"/>
                </a:solidFill>
                <a:latin typeface="Arial"/>
                <a:ea typeface="Arial"/>
                <a:cs typeface="Arial"/>
                <a:sym typeface="Arial"/>
              </a:rPr>
              <a:t>Questo file contiene il dump della memoria ram.</a:t>
            </a:r>
            <a:endParaRPr/>
          </a:p>
          <a:p>
            <a:pPr>
              <a:buClr>
                <a:schemeClr val="dk1"/>
              </a:buClr>
              <a:buSzPts val="2100"/>
            </a:pPr>
            <a:endParaRPr sz="2100">
              <a:solidFill>
                <a:srgbClr val="000000"/>
              </a:solidFill>
              <a:latin typeface="Arial"/>
              <a:ea typeface="Arial"/>
              <a:cs typeface="Arial"/>
              <a:sym typeface="Arial"/>
            </a:endParaRPr>
          </a:p>
          <a:p>
            <a:pPr>
              <a:buClr>
                <a:srgbClr val="C5000B"/>
              </a:buClr>
              <a:buSzPts val="2100"/>
            </a:pPr>
            <a:r>
              <a:rPr lang="en-US" sz="2100" b="1" u="sng">
                <a:solidFill>
                  <a:srgbClr val="C5000B"/>
                </a:solidFill>
                <a:latin typeface="Arial"/>
                <a:ea typeface="Arial"/>
                <a:cs typeface="Arial"/>
                <a:sym typeface="Arial"/>
              </a:rPr>
              <a:t>File di SWAP</a:t>
            </a:r>
            <a:endParaRPr/>
          </a:p>
          <a:p>
            <a:pPr>
              <a:buClr>
                <a:schemeClr val="dk1"/>
              </a:buClr>
              <a:buSzPts val="2100"/>
            </a:pPr>
            <a:endParaRPr sz="2100">
              <a:solidFill>
                <a:srgbClr val="000000"/>
              </a:solidFill>
              <a:latin typeface="Arial"/>
              <a:ea typeface="Arial"/>
              <a:cs typeface="Arial"/>
              <a:sym typeface="Arial"/>
            </a:endParaRPr>
          </a:p>
          <a:p>
            <a:pPr>
              <a:buClr>
                <a:srgbClr val="000000"/>
              </a:buClr>
              <a:buSzPts val="2100"/>
            </a:pPr>
            <a:r>
              <a:rPr lang="en-US" sz="2100">
                <a:solidFill>
                  <a:srgbClr val="000000"/>
                </a:solidFill>
                <a:latin typeface="Arial"/>
                <a:ea typeface="Arial"/>
                <a:cs typeface="Arial"/>
                <a:sym typeface="Arial"/>
              </a:rPr>
              <a:t>Contiene porzioni casuali di RAM</a:t>
            </a:r>
            <a:endParaRPr/>
          </a:p>
          <a:p>
            <a:pPr>
              <a:buClr>
                <a:schemeClr val="dk1"/>
              </a:buClr>
              <a:buSzPts val="2100"/>
            </a:pPr>
            <a:endParaRPr sz="2100">
              <a:solidFill>
                <a:srgbClr val="000000"/>
              </a:solidFill>
              <a:latin typeface="Arial"/>
              <a:ea typeface="Arial"/>
              <a:cs typeface="Arial"/>
              <a:sym typeface="Arial"/>
            </a:endParaRPr>
          </a:p>
          <a:p>
            <a:pPr>
              <a:buClr>
                <a:srgbClr val="C5000B"/>
              </a:buClr>
              <a:buSzPts val="2100"/>
            </a:pPr>
            <a:r>
              <a:rPr lang="en-US" sz="2100" b="1" u="sng">
                <a:solidFill>
                  <a:srgbClr val="C5000B"/>
                </a:solidFill>
                <a:latin typeface="Arial"/>
                <a:ea typeface="Arial"/>
                <a:cs typeface="Arial"/>
                <a:sym typeface="Arial"/>
              </a:rPr>
              <a:t>Software installati</a:t>
            </a:r>
            <a:endParaRPr/>
          </a:p>
          <a:p>
            <a:pPr>
              <a:buClr>
                <a:schemeClr val="dk1"/>
              </a:buClr>
              <a:buSzPts val="2100"/>
            </a:pPr>
            <a:endParaRPr sz="2100" b="1" u="sng">
              <a:solidFill>
                <a:srgbClr val="C5000B"/>
              </a:solidFill>
              <a:latin typeface="Arial"/>
              <a:ea typeface="Arial"/>
              <a:cs typeface="Arial"/>
              <a:sym typeface="Arial"/>
            </a:endParaRPr>
          </a:p>
          <a:p>
            <a:pPr>
              <a:buClr>
                <a:srgbClr val="000000"/>
              </a:buClr>
              <a:buSzPts val="2100"/>
            </a:pPr>
            <a:r>
              <a:rPr lang="en-US" sz="2100">
                <a:solidFill>
                  <a:srgbClr val="000000"/>
                </a:solidFill>
                <a:latin typeface="Arial"/>
                <a:ea typeface="Arial"/>
                <a:cs typeface="Arial"/>
                <a:sym typeface="Arial"/>
              </a:rPr>
              <a:t>Analizzare i software installati sul sistema come Internet explorer Outloock e altri.</a:t>
            </a:r>
            <a:endParaRPr/>
          </a:p>
        </p:txBody>
      </p:sp>
    </p:spTree>
    <p:extLst>
      <p:ext uri="{BB962C8B-B14F-4D97-AF65-F5344CB8AC3E}">
        <p14:creationId xmlns:p14="http://schemas.microsoft.com/office/powerpoint/2010/main" val="13436522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65"/>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Computer Forensics</a:t>
            </a:r>
            <a:endParaRPr/>
          </a:p>
        </p:txBody>
      </p:sp>
      <p:sp>
        <p:nvSpPr>
          <p:cNvPr id="1188" name="Google Shape;1188;p65"/>
          <p:cNvSpPr txBox="1">
            <a:spLocks noGrp="1"/>
          </p:cNvSpPr>
          <p:nvPr>
            <p:ph idx="1"/>
          </p:nvPr>
        </p:nvSpPr>
        <p:spPr>
          <a:xfrm>
            <a:off x="1981200" y="1604962"/>
            <a:ext cx="8228012" cy="4443412"/>
          </a:xfrm>
          <a:prstGeom prst="rect">
            <a:avLst/>
          </a:prstGeom>
          <a:noFill/>
          <a:ln>
            <a:noFill/>
          </a:ln>
        </p:spPr>
        <p:txBody>
          <a:bodyPr spcFirstLastPara="1" vert="horz" wrap="square" lIns="91425" tIns="45700" rIns="91425" bIns="45700" rtlCol="0" anchor="t" anchorCtr="0">
            <a:noAutofit/>
          </a:bodyPr>
          <a:lstStyle/>
          <a:p>
            <a:pPr marL="390525" indent="-293687">
              <a:lnSpc>
                <a:spcPct val="100000"/>
              </a:lnSpc>
              <a:spcBef>
                <a:spcPts val="0"/>
              </a:spcBef>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Introduzione</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Il laboratorio di Analisi</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Helix</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Analisi su Windows</a:t>
            </a:r>
            <a:endParaRPr/>
          </a:p>
          <a:p>
            <a:pPr marL="390525" indent="-293687">
              <a:lnSpc>
                <a:spcPct val="100000"/>
              </a:lnSpc>
              <a:buClr>
                <a:srgbClr val="0066CC"/>
              </a:buClr>
              <a:buSzPts val="810"/>
              <a:buFont typeface="Noto Sans Symbols"/>
              <a:buChar char="■"/>
            </a:pPr>
            <a:r>
              <a:rPr lang="en-US" sz="1800">
                <a:solidFill>
                  <a:srgbClr val="404040"/>
                </a:solidFill>
                <a:latin typeface="Century Gothic"/>
                <a:ea typeface="Century Gothic"/>
                <a:cs typeface="Century Gothic"/>
                <a:sym typeface="Century Gothic"/>
              </a:rPr>
              <a:t>Analisi su Linux</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Catena di custodia</a:t>
            </a:r>
            <a:endParaRPr/>
          </a:p>
        </p:txBody>
      </p:sp>
    </p:spTree>
    <p:extLst>
      <p:ext uri="{BB962C8B-B14F-4D97-AF65-F5344CB8AC3E}">
        <p14:creationId xmlns:p14="http://schemas.microsoft.com/office/powerpoint/2010/main" val="27365650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66"/>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Analisi su Linux</a:t>
            </a:r>
            <a:endParaRPr/>
          </a:p>
        </p:txBody>
      </p:sp>
      <p:sp>
        <p:nvSpPr>
          <p:cNvPr id="1195" name="Google Shape;1195;p66"/>
          <p:cNvSpPr txBox="1"/>
          <p:nvPr/>
        </p:nvSpPr>
        <p:spPr>
          <a:xfrm>
            <a:off x="1851025" y="1306512"/>
            <a:ext cx="8489950" cy="4767262"/>
          </a:xfrm>
          <a:prstGeom prst="rect">
            <a:avLst/>
          </a:prstGeom>
          <a:noFill/>
          <a:ln>
            <a:noFill/>
          </a:ln>
        </p:spPr>
        <p:txBody>
          <a:bodyPr spcFirstLastPara="1" wrap="square" lIns="81625" tIns="61600" rIns="81625" bIns="40800" anchor="t" anchorCtr="0">
            <a:noAutofit/>
          </a:bodyPr>
          <a:lstStyle/>
          <a:p>
            <a:pPr algn="just">
              <a:buClr>
                <a:srgbClr val="C5000B"/>
              </a:buClr>
              <a:buSzPts val="2300"/>
            </a:pPr>
            <a:r>
              <a:rPr lang="en-US" sz="2300" b="1">
                <a:solidFill>
                  <a:srgbClr val="C5000B"/>
                </a:solidFill>
                <a:latin typeface="Arial"/>
                <a:ea typeface="Arial"/>
                <a:cs typeface="Arial"/>
                <a:sym typeface="Arial"/>
              </a:rPr>
              <a:t>Vantaggi</a:t>
            </a:r>
            <a:endParaRPr/>
          </a:p>
          <a:p>
            <a:pPr algn="just">
              <a:buClr>
                <a:schemeClr val="dk1"/>
              </a:buClr>
              <a:buSzPts val="2300"/>
            </a:pPr>
            <a:endParaRPr sz="2300">
              <a:solidFill>
                <a:srgbClr val="000000"/>
              </a:solidFill>
              <a:latin typeface="Arial"/>
              <a:ea typeface="Arial"/>
              <a:cs typeface="Arial"/>
              <a:sym typeface="Arial"/>
            </a:endParaRPr>
          </a:p>
          <a:p>
            <a:pPr algn="just">
              <a:buClr>
                <a:srgbClr val="000000"/>
              </a:buClr>
              <a:buSzPts val="2300"/>
            </a:pPr>
            <a:r>
              <a:rPr lang="en-US" sz="2300">
                <a:solidFill>
                  <a:srgbClr val="000000"/>
                </a:solidFill>
                <a:latin typeface="Arial"/>
                <a:ea typeface="Arial"/>
                <a:cs typeface="Arial"/>
                <a:sym typeface="Arial"/>
              </a:rPr>
              <a:t>- Molte informazini in più rispetto ad un sistema windows</a:t>
            </a:r>
            <a:endParaRPr/>
          </a:p>
          <a:p>
            <a:pPr algn="just">
              <a:buClr>
                <a:schemeClr val="dk1"/>
              </a:buClr>
              <a:buSzPts val="2300"/>
            </a:pPr>
            <a:endParaRPr sz="2300">
              <a:solidFill>
                <a:srgbClr val="000000"/>
              </a:solidFill>
              <a:latin typeface="Arial"/>
              <a:ea typeface="Arial"/>
              <a:cs typeface="Arial"/>
              <a:sym typeface="Arial"/>
            </a:endParaRPr>
          </a:p>
          <a:p>
            <a:pPr algn="just">
              <a:buClr>
                <a:srgbClr val="000000"/>
              </a:buClr>
              <a:buSzPts val="2300"/>
            </a:pPr>
            <a:r>
              <a:rPr lang="en-US" sz="2300">
                <a:solidFill>
                  <a:srgbClr val="000000"/>
                </a:solidFill>
                <a:latin typeface="Arial"/>
                <a:ea typeface="Arial"/>
                <a:cs typeface="Arial"/>
                <a:sym typeface="Arial"/>
              </a:rPr>
              <a:t>- Esistono decine di log differenti pieni di informazini </a:t>
            </a:r>
            <a:endParaRPr/>
          </a:p>
          <a:p>
            <a:pPr algn="just">
              <a:buClr>
                <a:schemeClr val="dk1"/>
              </a:buClr>
              <a:buSzPts val="2300"/>
            </a:pPr>
            <a:endParaRPr sz="2300">
              <a:solidFill>
                <a:srgbClr val="000000"/>
              </a:solidFill>
              <a:latin typeface="Arial"/>
              <a:ea typeface="Arial"/>
              <a:cs typeface="Arial"/>
              <a:sym typeface="Arial"/>
            </a:endParaRPr>
          </a:p>
          <a:p>
            <a:pPr algn="just">
              <a:buClr>
                <a:srgbClr val="000000"/>
              </a:buClr>
              <a:buSzPts val="2300"/>
            </a:pPr>
            <a:r>
              <a:rPr lang="en-US" sz="2300">
                <a:solidFill>
                  <a:srgbClr val="000000"/>
                </a:solidFill>
                <a:latin typeface="Arial"/>
                <a:ea typeface="Arial"/>
                <a:cs typeface="Arial"/>
                <a:sym typeface="Arial"/>
              </a:rPr>
              <a:t>- Il sistema è più standardizzato e ordinato</a:t>
            </a:r>
            <a:endParaRPr/>
          </a:p>
          <a:p>
            <a:pPr algn="just">
              <a:buClr>
                <a:schemeClr val="dk1"/>
              </a:buClr>
              <a:buSzPts val="2300"/>
            </a:pPr>
            <a:endParaRPr sz="2300">
              <a:solidFill>
                <a:srgbClr val="000000"/>
              </a:solidFill>
              <a:latin typeface="Arial"/>
              <a:ea typeface="Arial"/>
              <a:cs typeface="Arial"/>
              <a:sym typeface="Arial"/>
            </a:endParaRPr>
          </a:p>
          <a:p>
            <a:pPr algn="just">
              <a:buClr>
                <a:srgbClr val="C5000B"/>
              </a:buClr>
              <a:buSzPts val="2300"/>
            </a:pPr>
            <a:r>
              <a:rPr lang="en-US" sz="2300" b="1">
                <a:solidFill>
                  <a:srgbClr val="C5000B"/>
                </a:solidFill>
                <a:latin typeface="Arial"/>
                <a:ea typeface="Arial"/>
                <a:cs typeface="Arial"/>
                <a:sym typeface="Arial"/>
              </a:rPr>
              <a:t>Svantaggi</a:t>
            </a:r>
            <a:endParaRPr/>
          </a:p>
          <a:p>
            <a:pPr algn="just">
              <a:buClr>
                <a:schemeClr val="dk1"/>
              </a:buClr>
              <a:buSzPts val="2300"/>
            </a:pPr>
            <a:endParaRPr sz="2300" b="1">
              <a:solidFill>
                <a:srgbClr val="C5000B"/>
              </a:solidFill>
              <a:latin typeface="Arial"/>
              <a:ea typeface="Arial"/>
              <a:cs typeface="Arial"/>
              <a:sym typeface="Arial"/>
            </a:endParaRPr>
          </a:p>
          <a:p>
            <a:pPr algn="just">
              <a:buClr>
                <a:srgbClr val="000000"/>
              </a:buClr>
              <a:buSzPts val="2300"/>
            </a:pPr>
            <a:r>
              <a:rPr lang="en-US" sz="2300">
                <a:solidFill>
                  <a:srgbClr val="000000"/>
                </a:solidFill>
                <a:latin typeface="Arial"/>
                <a:ea typeface="Arial"/>
                <a:cs typeface="Arial"/>
                <a:sym typeface="Arial"/>
              </a:rPr>
              <a:t>- la piena libertà lasciata all'amministratore di sistema compresa la possibilità di ricompilare il kernel rende difficile da gestire l'analisi forense.</a:t>
            </a:r>
            <a:endParaRPr/>
          </a:p>
          <a:p>
            <a:endParaRPr sz="2300">
              <a:solidFill>
                <a:srgbClr val="000000"/>
              </a:solidFill>
              <a:latin typeface="Arial"/>
              <a:ea typeface="Arial"/>
              <a:cs typeface="Arial"/>
              <a:sym typeface="Arial"/>
            </a:endParaRPr>
          </a:p>
        </p:txBody>
      </p:sp>
    </p:spTree>
    <p:extLst>
      <p:ext uri="{BB962C8B-B14F-4D97-AF65-F5344CB8AC3E}">
        <p14:creationId xmlns:p14="http://schemas.microsoft.com/office/powerpoint/2010/main" val="15103942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67"/>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Analisi su Linux</a:t>
            </a:r>
            <a:endParaRPr/>
          </a:p>
        </p:txBody>
      </p:sp>
      <p:sp>
        <p:nvSpPr>
          <p:cNvPr id="1202" name="Google Shape;1202;p67"/>
          <p:cNvSpPr txBox="1"/>
          <p:nvPr/>
        </p:nvSpPr>
        <p:spPr>
          <a:xfrm>
            <a:off x="1851025" y="1306512"/>
            <a:ext cx="8489950" cy="4767262"/>
          </a:xfrm>
          <a:prstGeom prst="rect">
            <a:avLst/>
          </a:prstGeom>
          <a:noFill/>
          <a:ln>
            <a:noFill/>
          </a:ln>
        </p:spPr>
        <p:txBody>
          <a:bodyPr spcFirstLastPara="1" wrap="square" lIns="81625" tIns="61600" rIns="81625" bIns="40800" anchor="t" anchorCtr="0">
            <a:noAutofit/>
          </a:bodyPr>
          <a:lstStyle/>
          <a:p>
            <a:pPr algn="just">
              <a:buClr>
                <a:srgbClr val="C5000B"/>
              </a:buClr>
              <a:buSzPts val="2300"/>
            </a:pPr>
            <a:r>
              <a:rPr lang="en-US" sz="2300" b="1" u="sng">
                <a:solidFill>
                  <a:srgbClr val="C5000B"/>
                </a:solidFill>
                <a:latin typeface="Arial"/>
                <a:ea typeface="Arial"/>
                <a:cs typeface="Arial"/>
                <a:sym typeface="Arial"/>
              </a:rPr>
              <a:t>Log</a:t>
            </a:r>
            <a:endParaRPr/>
          </a:p>
          <a:p>
            <a:pPr algn="just">
              <a:buClr>
                <a:schemeClr val="dk1"/>
              </a:buClr>
              <a:buSzPts val="2300"/>
            </a:pPr>
            <a:endParaRPr sz="2300" b="1">
              <a:solidFill>
                <a:srgbClr val="C5000B"/>
              </a:solidFill>
              <a:latin typeface="Arial"/>
              <a:ea typeface="Arial"/>
              <a:cs typeface="Arial"/>
              <a:sym typeface="Arial"/>
            </a:endParaRPr>
          </a:p>
          <a:p>
            <a:pPr indent="-65722" algn="just">
              <a:buClr>
                <a:srgbClr val="0000FF"/>
              </a:buClr>
              <a:buSzPts val="1035"/>
              <a:buFont typeface="Noto Sans Symbols"/>
              <a:buChar char="■"/>
            </a:pPr>
            <a:r>
              <a:rPr lang="en-US" sz="2300">
                <a:solidFill>
                  <a:srgbClr val="000000"/>
                </a:solidFill>
                <a:latin typeface="Arial"/>
                <a:ea typeface="Arial"/>
                <a:cs typeface="Arial"/>
                <a:sym typeface="Arial"/>
              </a:rPr>
              <a:t> Tutti i sistemi Unix utilizzano un sistema standard per gestire i log che prende il nome di syslog.</a:t>
            </a:r>
            <a:endParaRPr/>
          </a:p>
          <a:p>
            <a:pPr algn="just">
              <a:buClr>
                <a:schemeClr val="dk1"/>
              </a:buClr>
              <a:buSzPts val="2300"/>
            </a:pPr>
            <a:endParaRPr sz="2300">
              <a:solidFill>
                <a:srgbClr val="000000"/>
              </a:solidFill>
              <a:latin typeface="Arial"/>
              <a:ea typeface="Arial"/>
              <a:cs typeface="Arial"/>
              <a:sym typeface="Arial"/>
            </a:endParaRPr>
          </a:p>
          <a:p>
            <a:pPr indent="-65722" algn="just">
              <a:buClr>
                <a:srgbClr val="0000FF"/>
              </a:buClr>
              <a:buSzPts val="1035"/>
              <a:buFont typeface="Noto Sans Symbols"/>
              <a:buChar char="■"/>
            </a:pPr>
            <a:r>
              <a:rPr lang="en-US" sz="2300">
                <a:solidFill>
                  <a:srgbClr val="000000"/>
                </a:solidFill>
                <a:latin typeface="Arial"/>
                <a:ea typeface="Arial"/>
                <a:cs typeface="Arial"/>
                <a:sym typeface="Arial"/>
              </a:rPr>
              <a:t> Una volta ricevuto un messaggio di log syslogd esegue le direttive presenti nel file di configurazione /etc/syslog.conf</a:t>
            </a:r>
            <a:endParaRPr/>
          </a:p>
          <a:p>
            <a:pPr algn="just">
              <a:buClr>
                <a:srgbClr val="000000"/>
              </a:buClr>
              <a:buSzPts val="2300"/>
            </a:pPr>
            <a:r>
              <a:rPr lang="en-US" sz="2300">
                <a:solidFill>
                  <a:srgbClr val="000000"/>
                </a:solidFill>
                <a:latin typeface="Arial"/>
                <a:ea typeface="Arial"/>
                <a:cs typeface="Arial"/>
                <a:sym typeface="Arial"/>
              </a:rPr>
              <a:t>per decidere dove scrivere tali entry.</a:t>
            </a:r>
            <a:endParaRPr/>
          </a:p>
          <a:p>
            <a:pPr algn="just">
              <a:buClr>
                <a:schemeClr val="dk1"/>
              </a:buClr>
              <a:buSzPts val="2300"/>
            </a:pPr>
            <a:endParaRPr sz="2300">
              <a:solidFill>
                <a:srgbClr val="000000"/>
              </a:solidFill>
              <a:latin typeface="Arial"/>
              <a:ea typeface="Arial"/>
              <a:cs typeface="Arial"/>
              <a:sym typeface="Arial"/>
            </a:endParaRPr>
          </a:p>
          <a:p>
            <a:pPr indent="-65722" algn="just">
              <a:buClr>
                <a:srgbClr val="0000FF"/>
              </a:buClr>
              <a:buSzPts val="1035"/>
              <a:buFont typeface="Noto Sans Symbols"/>
              <a:buChar char="■"/>
            </a:pPr>
            <a:r>
              <a:rPr lang="en-US" sz="2300">
                <a:solidFill>
                  <a:srgbClr val="000000"/>
                </a:solidFill>
                <a:latin typeface="Arial"/>
                <a:ea typeface="Arial"/>
                <a:cs typeface="Arial"/>
                <a:sym typeface="Arial"/>
              </a:rPr>
              <a:t> Le entry dei log sono gestite da due parametri:</a:t>
            </a:r>
            <a:endParaRPr/>
          </a:p>
          <a:p>
            <a:pPr algn="just">
              <a:buClr>
                <a:schemeClr val="dk1"/>
              </a:buClr>
              <a:buSzPts val="2300"/>
            </a:pPr>
            <a:endParaRPr sz="2300">
              <a:solidFill>
                <a:srgbClr val="000000"/>
              </a:solidFill>
              <a:latin typeface="Arial"/>
              <a:ea typeface="Arial"/>
              <a:cs typeface="Arial"/>
              <a:sym typeface="Arial"/>
            </a:endParaRPr>
          </a:p>
          <a:p>
            <a:pPr algn="just">
              <a:buClr>
                <a:srgbClr val="000000"/>
              </a:buClr>
              <a:buSzPts val="2300"/>
            </a:pPr>
            <a:r>
              <a:rPr lang="en-US" sz="2300" b="1">
                <a:solidFill>
                  <a:srgbClr val="000000"/>
                </a:solidFill>
                <a:latin typeface="Arial"/>
                <a:ea typeface="Arial"/>
                <a:cs typeface="Arial"/>
                <a:sym typeface="Arial"/>
              </a:rPr>
              <a:t>   - Facility: </a:t>
            </a:r>
            <a:r>
              <a:rPr lang="en-US" sz="2300">
                <a:solidFill>
                  <a:srgbClr val="000000"/>
                </a:solidFill>
                <a:latin typeface="Arial"/>
                <a:ea typeface="Arial"/>
                <a:cs typeface="Arial"/>
                <a:sym typeface="Arial"/>
              </a:rPr>
              <a:t>che ci dice il tipo del log</a:t>
            </a:r>
            <a:endParaRPr/>
          </a:p>
          <a:p>
            <a:pPr algn="just">
              <a:buClr>
                <a:schemeClr val="dk1"/>
              </a:buClr>
              <a:buSzPts val="2300"/>
            </a:pPr>
            <a:endParaRPr sz="2300">
              <a:solidFill>
                <a:srgbClr val="000000"/>
              </a:solidFill>
              <a:latin typeface="Arial"/>
              <a:ea typeface="Arial"/>
              <a:cs typeface="Arial"/>
              <a:sym typeface="Arial"/>
            </a:endParaRPr>
          </a:p>
          <a:p>
            <a:pPr algn="just">
              <a:buClr>
                <a:srgbClr val="000000"/>
              </a:buClr>
              <a:buSzPts val="2300"/>
            </a:pPr>
            <a:r>
              <a:rPr lang="en-US" sz="2300" b="1">
                <a:solidFill>
                  <a:srgbClr val="000000"/>
                </a:solidFill>
                <a:latin typeface="Arial"/>
                <a:ea typeface="Arial"/>
                <a:cs typeface="Arial"/>
                <a:sym typeface="Arial"/>
              </a:rPr>
              <a:t>   - Severity: </a:t>
            </a:r>
            <a:r>
              <a:rPr lang="en-US" sz="2300">
                <a:solidFill>
                  <a:srgbClr val="000000"/>
                </a:solidFill>
                <a:latin typeface="Arial"/>
                <a:ea typeface="Arial"/>
                <a:cs typeface="Arial"/>
                <a:sym typeface="Arial"/>
              </a:rPr>
              <a:t>ci dice il livello di priorità</a:t>
            </a:r>
            <a:endParaRPr/>
          </a:p>
        </p:txBody>
      </p:sp>
    </p:spTree>
    <p:extLst>
      <p:ext uri="{BB962C8B-B14F-4D97-AF65-F5344CB8AC3E}">
        <p14:creationId xmlns:p14="http://schemas.microsoft.com/office/powerpoint/2010/main" val="2680337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68"/>
          <p:cNvSpPr txBox="1">
            <a:spLocks noGrp="1"/>
          </p:cNvSpPr>
          <p:nvPr>
            <p:ph type="title"/>
          </p:nvPr>
        </p:nvSpPr>
        <p:spPr>
          <a:xfrm>
            <a:off x="1949450" y="1"/>
            <a:ext cx="8228012" cy="1144587"/>
          </a:xfrm>
          <a:prstGeom prst="rect">
            <a:avLst/>
          </a:prstGeom>
          <a:noFill/>
          <a:ln>
            <a:noFill/>
          </a:ln>
        </p:spPr>
        <p:txBody>
          <a:bodyPr spcFirstLastPara="1" vert="horz" wrap="square" lIns="91425" tIns="352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Analisi su Linux</a:t>
            </a:r>
            <a:endParaRPr/>
          </a:p>
        </p:txBody>
      </p:sp>
      <p:sp>
        <p:nvSpPr>
          <p:cNvPr id="1209" name="Google Shape;1209;p68"/>
          <p:cNvSpPr txBox="1"/>
          <p:nvPr/>
        </p:nvSpPr>
        <p:spPr>
          <a:xfrm>
            <a:off x="1622426" y="1731962"/>
            <a:ext cx="4733925" cy="3765550"/>
          </a:xfrm>
          <a:prstGeom prst="rect">
            <a:avLst/>
          </a:prstGeom>
          <a:noFill/>
          <a:ln>
            <a:noFill/>
          </a:ln>
        </p:spPr>
        <p:txBody>
          <a:bodyPr spcFirstLastPara="1" wrap="square" lIns="81625" tIns="53600" rIns="81625" bIns="40800" anchor="t" anchorCtr="0">
            <a:noAutofit/>
          </a:bodyPr>
          <a:lstStyle/>
          <a:p>
            <a:pPr>
              <a:buClr>
                <a:srgbClr val="000000"/>
              </a:buClr>
              <a:buSzPts val="1400"/>
            </a:pPr>
            <a:r>
              <a:rPr lang="en-US" sz="1400" b="1">
                <a:solidFill>
                  <a:srgbClr val="000000"/>
                </a:solidFill>
                <a:latin typeface="Arial"/>
                <a:ea typeface="Arial"/>
                <a:cs typeface="Arial"/>
                <a:sym typeface="Arial"/>
              </a:rPr>
              <a:t>Codice 	Descrizione</a:t>
            </a:r>
            <a:endParaRPr/>
          </a:p>
          <a:p>
            <a:pPr>
              <a:buClr>
                <a:schemeClr val="dk1"/>
              </a:buClr>
              <a:buSzPts val="1400"/>
            </a:pPr>
            <a:endParaRPr sz="1400" b="1">
              <a:solidFill>
                <a:srgbClr val="000000"/>
              </a:solidFill>
              <a:latin typeface="Arial"/>
              <a:ea typeface="Arial"/>
              <a:cs typeface="Arial"/>
              <a:sym typeface="Arial"/>
            </a:endParaRPr>
          </a:p>
          <a:p>
            <a:pPr>
              <a:buClr>
                <a:srgbClr val="000000"/>
              </a:buClr>
              <a:buSzPts val="1400"/>
            </a:pPr>
            <a:r>
              <a:rPr lang="en-US" sz="1400">
                <a:solidFill>
                  <a:srgbClr val="000000"/>
                </a:solidFill>
                <a:latin typeface="Arial"/>
                <a:ea typeface="Arial"/>
                <a:cs typeface="Arial"/>
                <a:sym typeface="Arial"/>
              </a:rPr>
              <a:t>0 	        Messaggio kernel</a:t>
            </a:r>
            <a:endParaRPr/>
          </a:p>
          <a:p>
            <a:pPr>
              <a:buClr>
                <a:srgbClr val="000000"/>
              </a:buClr>
              <a:buSzPts val="1400"/>
            </a:pPr>
            <a:r>
              <a:rPr lang="en-US" sz="1400">
                <a:solidFill>
                  <a:srgbClr val="000000"/>
                </a:solidFill>
                <a:latin typeface="Arial"/>
                <a:ea typeface="Arial"/>
                <a:cs typeface="Arial"/>
                <a:sym typeface="Arial"/>
              </a:rPr>
              <a:t>1 	        Messaggio da user-level</a:t>
            </a:r>
            <a:endParaRPr/>
          </a:p>
          <a:p>
            <a:pPr>
              <a:buClr>
                <a:srgbClr val="000000"/>
              </a:buClr>
              <a:buSzPts val="1400"/>
            </a:pPr>
            <a:r>
              <a:rPr lang="en-US" sz="1400">
                <a:solidFill>
                  <a:srgbClr val="000000"/>
                </a:solidFill>
                <a:latin typeface="Arial"/>
                <a:ea typeface="Arial"/>
                <a:cs typeface="Arial"/>
                <a:sym typeface="Arial"/>
              </a:rPr>
              <a:t>2 		Sottosistema di mail</a:t>
            </a:r>
            <a:endParaRPr/>
          </a:p>
          <a:p>
            <a:pPr>
              <a:buClr>
                <a:srgbClr val="000000"/>
              </a:buClr>
              <a:buSzPts val="1400"/>
            </a:pPr>
            <a:r>
              <a:rPr lang="en-US" sz="1400">
                <a:solidFill>
                  <a:srgbClr val="000000"/>
                </a:solidFill>
                <a:latin typeface="Arial"/>
                <a:ea typeface="Arial"/>
                <a:cs typeface="Arial"/>
                <a:sym typeface="Arial"/>
              </a:rPr>
              <a:t>3 		Daemon di sistema</a:t>
            </a:r>
            <a:endParaRPr/>
          </a:p>
          <a:p>
            <a:pPr>
              <a:buClr>
                <a:srgbClr val="000000"/>
              </a:buClr>
              <a:buSzPts val="1400"/>
            </a:pPr>
            <a:r>
              <a:rPr lang="en-US" sz="1400">
                <a:solidFill>
                  <a:srgbClr val="000000"/>
                </a:solidFill>
                <a:latin typeface="Arial"/>
                <a:ea typeface="Arial"/>
                <a:cs typeface="Arial"/>
                <a:sym typeface="Arial"/>
              </a:rPr>
              <a:t>4 		Messaggio di security/autorizzazione</a:t>
            </a:r>
            <a:endParaRPr/>
          </a:p>
          <a:p>
            <a:pPr>
              <a:buClr>
                <a:srgbClr val="000000"/>
              </a:buClr>
              <a:buSzPts val="1400"/>
            </a:pPr>
            <a:r>
              <a:rPr lang="en-US" sz="1400">
                <a:solidFill>
                  <a:srgbClr val="000000"/>
                </a:solidFill>
                <a:latin typeface="Arial"/>
                <a:ea typeface="Arial"/>
                <a:cs typeface="Arial"/>
                <a:sym typeface="Arial"/>
              </a:rPr>
              <a:t>5 		Messaggio generato internamente da syslog</a:t>
            </a:r>
            <a:endParaRPr/>
          </a:p>
          <a:p>
            <a:pPr>
              <a:buClr>
                <a:srgbClr val="000000"/>
              </a:buClr>
              <a:buSzPts val="1400"/>
            </a:pPr>
            <a:r>
              <a:rPr lang="en-US" sz="1400">
                <a:solidFill>
                  <a:srgbClr val="000000"/>
                </a:solidFill>
                <a:latin typeface="Arial"/>
                <a:ea typeface="Arial"/>
                <a:cs typeface="Arial"/>
                <a:sym typeface="Arial"/>
              </a:rPr>
              <a:t>6 		Messaggio dallo spool di stampa</a:t>
            </a:r>
            <a:endParaRPr/>
          </a:p>
          <a:p>
            <a:pPr>
              <a:buClr>
                <a:srgbClr val="000000"/>
              </a:buClr>
              <a:buSzPts val="1400"/>
            </a:pPr>
            <a:r>
              <a:rPr lang="en-US" sz="1400">
                <a:solidFill>
                  <a:srgbClr val="000000"/>
                </a:solidFill>
                <a:latin typeface="Arial"/>
                <a:ea typeface="Arial"/>
                <a:cs typeface="Arial"/>
                <a:sym typeface="Arial"/>
              </a:rPr>
              <a:t>7 		Messaggio dal sistema di network news</a:t>
            </a:r>
            <a:endParaRPr/>
          </a:p>
          <a:p>
            <a:pPr>
              <a:buClr>
                <a:srgbClr val="000000"/>
              </a:buClr>
              <a:buSzPts val="1400"/>
            </a:pPr>
            <a:r>
              <a:rPr lang="en-US" sz="1400">
                <a:solidFill>
                  <a:srgbClr val="000000"/>
                </a:solidFill>
                <a:latin typeface="Arial"/>
                <a:ea typeface="Arial"/>
                <a:cs typeface="Arial"/>
                <a:sym typeface="Arial"/>
              </a:rPr>
              <a:t>8 		Sottosistema UUCP</a:t>
            </a:r>
            <a:endParaRPr/>
          </a:p>
          <a:p>
            <a:pPr>
              <a:buClr>
                <a:srgbClr val="000000"/>
              </a:buClr>
              <a:buSzPts val="1400"/>
            </a:pPr>
            <a:r>
              <a:rPr lang="en-US" sz="1400">
                <a:solidFill>
                  <a:srgbClr val="000000"/>
                </a:solidFill>
                <a:latin typeface="Arial"/>
                <a:ea typeface="Arial"/>
                <a:cs typeface="Arial"/>
                <a:sym typeface="Arial"/>
              </a:rPr>
              <a:t>9 		Daemon funzionanti con il clock (cron/at)</a:t>
            </a:r>
            <a:endParaRPr/>
          </a:p>
          <a:p>
            <a:pPr>
              <a:buClr>
                <a:srgbClr val="000000"/>
              </a:buClr>
              <a:buSzPts val="1400"/>
            </a:pPr>
            <a:r>
              <a:rPr lang="en-US" sz="1400">
                <a:solidFill>
                  <a:srgbClr val="000000"/>
                </a:solidFill>
                <a:latin typeface="Arial"/>
                <a:ea typeface="Arial"/>
                <a:cs typeface="Arial"/>
                <a:sym typeface="Arial"/>
              </a:rPr>
              <a:t>10 		Messaggio di security/autorizzazione</a:t>
            </a:r>
            <a:endParaRPr/>
          </a:p>
          <a:p>
            <a:pPr>
              <a:buClr>
                <a:srgbClr val="000000"/>
              </a:buClr>
              <a:buSzPts val="1400"/>
            </a:pPr>
            <a:r>
              <a:rPr lang="en-US" sz="1400">
                <a:solidFill>
                  <a:srgbClr val="000000"/>
                </a:solidFill>
                <a:latin typeface="Arial"/>
                <a:ea typeface="Arial"/>
                <a:cs typeface="Arial"/>
                <a:sym typeface="Arial"/>
              </a:rPr>
              <a:t>11 		Daemon FTP</a:t>
            </a:r>
            <a:endParaRPr/>
          </a:p>
          <a:p>
            <a:pPr>
              <a:buClr>
                <a:srgbClr val="000000"/>
              </a:buClr>
              <a:buSzPts val="1400"/>
            </a:pPr>
            <a:r>
              <a:rPr lang="en-US" sz="1400">
                <a:solidFill>
                  <a:srgbClr val="000000"/>
                </a:solidFill>
                <a:latin typeface="Arial"/>
                <a:ea typeface="Arial"/>
                <a:cs typeface="Arial"/>
                <a:sym typeface="Arial"/>
              </a:rPr>
              <a:t>12 		Daemon NTP</a:t>
            </a:r>
            <a:endParaRPr/>
          </a:p>
          <a:p>
            <a:pPr>
              <a:buClr>
                <a:srgbClr val="000000"/>
              </a:buClr>
              <a:buSzPts val="1400"/>
            </a:pPr>
            <a:r>
              <a:rPr lang="en-US" sz="1400">
                <a:solidFill>
                  <a:srgbClr val="000000"/>
                </a:solidFill>
                <a:latin typeface="Arial"/>
                <a:ea typeface="Arial"/>
                <a:cs typeface="Arial"/>
                <a:sym typeface="Arial"/>
              </a:rPr>
              <a:t>13 		Log Audit</a:t>
            </a:r>
            <a:endParaRPr/>
          </a:p>
          <a:p>
            <a:pPr>
              <a:buClr>
                <a:srgbClr val="000000"/>
              </a:buClr>
              <a:buSzPts val="1400"/>
            </a:pPr>
            <a:r>
              <a:rPr lang="en-US" sz="1400">
                <a:solidFill>
                  <a:srgbClr val="000000"/>
                </a:solidFill>
                <a:latin typeface="Arial"/>
                <a:ea typeface="Arial"/>
                <a:cs typeface="Arial"/>
                <a:sym typeface="Arial"/>
              </a:rPr>
              <a:t>14 		Log Alert</a:t>
            </a:r>
            <a:endParaRPr/>
          </a:p>
          <a:p>
            <a:pPr>
              <a:buClr>
                <a:srgbClr val="000000"/>
              </a:buClr>
              <a:buSzPts val="1400"/>
            </a:pPr>
            <a:r>
              <a:rPr lang="en-US" sz="1400">
                <a:solidFill>
                  <a:srgbClr val="000000"/>
                </a:solidFill>
                <a:latin typeface="Arial"/>
                <a:ea typeface="Arial"/>
                <a:cs typeface="Arial"/>
                <a:sym typeface="Arial"/>
              </a:rPr>
              <a:t>15 		Clock daemon</a:t>
            </a:r>
            <a:endParaRPr/>
          </a:p>
        </p:txBody>
      </p:sp>
      <p:sp>
        <p:nvSpPr>
          <p:cNvPr id="1210" name="Google Shape;1210;p68"/>
          <p:cNvSpPr txBox="1"/>
          <p:nvPr/>
        </p:nvSpPr>
        <p:spPr>
          <a:xfrm>
            <a:off x="2665413" y="1306513"/>
            <a:ext cx="1463242" cy="327025"/>
          </a:xfrm>
          <a:prstGeom prst="rect">
            <a:avLst/>
          </a:prstGeom>
          <a:noFill/>
          <a:ln>
            <a:noFill/>
          </a:ln>
        </p:spPr>
        <p:txBody>
          <a:bodyPr spcFirstLastPara="1" wrap="square" lIns="81625" tIns="55200" rIns="81625" bIns="40800" anchor="t" anchorCtr="0">
            <a:noAutofit/>
          </a:bodyPr>
          <a:lstStyle/>
          <a:p>
            <a:pPr>
              <a:buClr>
                <a:srgbClr val="C5000B"/>
              </a:buClr>
              <a:buSzPts val="1800"/>
            </a:pPr>
            <a:r>
              <a:rPr lang="en-US" b="1">
                <a:solidFill>
                  <a:srgbClr val="C5000B"/>
                </a:solidFill>
                <a:latin typeface="Arial"/>
                <a:ea typeface="Arial"/>
                <a:cs typeface="Arial"/>
                <a:sym typeface="Arial"/>
              </a:rPr>
              <a:t>Facility</a:t>
            </a:r>
            <a:endParaRPr/>
          </a:p>
        </p:txBody>
      </p:sp>
      <p:sp>
        <p:nvSpPr>
          <p:cNvPr id="1211" name="Google Shape;1211;p68"/>
          <p:cNvSpPr txBox="1"/>
          <p:nvPr/>
        </p:nvSpPr>
        <p:spPr>
          <a:xfrm>
            <a:off x="7564437" y="1319213"/>
            <a:ext cx="1551854" cy="314325"/>
          </a:xfrm>
          <a:prstGeom prst="rect">
            <a:avLst/>
          </a:prstGeom>
          <a:noFill/>
          <a:ln>
            <a:noFill/>
          </a:ln>
        </p:spPr>
        <p:txBody>
          <a:bodyPr spcFirstLastPara="1" wrap="square" lIns="81625" tIns="55200" rIns="81625" bIns="40800" anchor="t" anchorCtr="0">
            <a:noAutofit/>
          </a:bodyPr>
          <a:lstStyle/>
          <a:p>
            <a:pPr>
              <a:buClr>
                <a:srgbClr val="C5000B"/>
              </a:buClr>
              <a:buSzPts val="1800"/>
            </a:pPr>
            <a:r>
              <a:rPr lang="en-US" b="1" dirty="0">
                <a:solidFill>
                  <a:srgbClr val="C5000B"/>
                </a:solidFill>
                <a:latin typeface="Arial"/>
                <a:ea typeface="Arial"/>
                <a:cs typeface="Arial"/>
                <a:sym typeface="Arial"/>
              </a:rPr>
              <a:t>Servility</a:t>
            </a:r>
            <a:endParaRPr dirty="0"/>
          </a:p>
        </p:txBody>
      </p:sp>
      <p:sp>
        <p:nvSpPr>
          <p:cNvPr id="1212" name="Google Shape;1212;p68"/>
          <p:cNvSpPr txBox="1"/>
          <p:nvPr/>
        </p:nvSpPr>
        <p:spPr>
          <a:xfrm>
            <a:off x="6454776" y="1728788"/>
            <a:ext cx="4733925" cy="2128837"/>
          </a:xfrm>
          <a:prstGeom prst="rect">
            <a:avLst/>
          </a:prstGeom>
          <a:noFill/>
          <a:ln>
            <a:noFill/>
          </a:ln>
        </p:spPr>
        <p:txBody>
          <a:bodyPr spcFirstLastPara="1" wrap="square" lIns="81625" tIns="53600" rIns="81625" bIns="40800" anchor="t" anchorCtr="0">
            <a:noAutofit/>
          </a:bodyPr>
          <a:lstStyle/>
          <a:p>
            <a:pPr>
              <a:buClr>
                <a:srgbClr val="000000"/>
              </a:buClr>
              <a:buSzPts val="1400"/>
            </a:pPr>
            <a:r>
              <a:rPr lang="en-US" sz="1400" b="1">
                <a:solidFill>
                  <a:srgbClr val="000000"/>
                </a:solidFill>
                <a:latin typeface="Arial"/>
                <a:ea typeface="Arial"/>
                <a:cs typeface="Arial"/>
                <a:sym typeface="Arial"/>
              </a:rPr>
              <a:t>Codice 	Descrizione</a:t>
            </a:r>
            <a:endParaRPr/>
          </a:p>
          <a:p>
            <a:pPr>
              <a:buClr>
                <a:schemeClr val="dk1"/>
              </a:buClr>
              <a:buSzPts val="1400"/>
            </a:pPr>
            <a:endParaRPr sz="1400" b="1">
              <a:solidFill>
                <a:srgbClr val="000000"/>
              </a:solidFill>
              <a:latin typeface="Arial"/>
              <a:ea typeface="Arial"/>
              <a:cs typeface="Arial"/>
              <a:sym typeface="Arial"/>
            </a:endParaRPr>
          </a:p>
          <a:p>
            <a:pPr>
              <a:buClr>
                <a:srgbClr val="000000"/>
              </a:buClr>
              <a:buSzPts val="1400"/>
            </a:pPr>
            <a:r>
              <a:rPr lang="en-US" sz="1400">
                <a:solidFill>
                  <a:srgbClr val="000000"/>
                </a:solidFill>
                <a:latin typeface="Arial"/>
                <a:ea typeface="Arial"/>
                <a:cs typeface="Arial"/>
                <a:sym typeface="Arial"/>
              </a:rPr>
              <a:t>0 	Emergency: sistema non utilizzabile.</a:t>
            </a:r>
            <a:endParaRPr/>
          </a:p>
          <a:p>
            <a:pPr>
              <a:buClr>
                <a:srgbClr val="000000"/>
              </a:buClr>
              <a:buSzPts val="1400"/>
            </a:pPr>
            <a:r>
              <a:rPr lang="en-US" sz="1400">
                <a:solidFill>
                  <a:srgbClr val="000000"/>
                </a:solidFill>
                <a:latin typeface="Arial"/>
                <a:ea typeface="Arial"/>
                <a:cs typeface="Arial"/>
                <a:sym typeface="Arial"/>
              </a:rPr>
              <a:t>1 	Alert: si richiede una azione immediata.</a:t>
            </a:r>
            <a:endParaRPr/>
          </a:p>
          <a:p>
            <a:pPr>
              <a:buClr>
                <a:srgbClr val="000000"/>
              </a:buClr>
              <a:buSzPts val="1400"/>
            </a:pPr>
            <a:r>
              <a:rPr lang="en-US" sz="1400">
                <a:solidFill>
                  <a:srgbClr val="000000"/>
                </a:solidFill>
                <a:latin typeface="Arial"/>
                <a:ea typeface="Arial"/>
                <a:cs typeface="Arial"/>
                <a:sym typeface="Arial"/>
              </a:rPr>
              <a:t>2 	Critical: condizione critica.</a:t>
            </a:r>
            <a:endParaRPr/>
          </a:p>
          <a:p>
            <a:pPr>
              <a:buClr>
                <a:srgbClr val="000000"/>
              </a:buClr>
              <a:buSzPts val="1400"/>
            </a:pPr>
            <a:r>
              <a:rPr lang="en-US" sz="1400">
                <a:solidFill>
                  <a:srgbClr val="000000"/>
                </a:solidFill>
                <a:latin typeface="Arial"/>
                <a:ea typeface="Arial"/>
                <a:cs typeface="Arial"/>
                <a:sym typeface="Arial"/>
              </a:rPr>
              <a:t>3 	Errore: condizione di errore.</a:t>
            </a:r>
            <a:endParaRPr/>
          </a:p>
          <a:p>
            <a:pPr>
              <a:buClr>
                <a:srgbClr val="000000"/>
              </a:buClr>
              <a:buSzPts val="1400"/>
            </a:pPr>
            <a:r>
              <a:rPr lang="en-US" sz="1400">
                <a:solidFill>
                  <a:srgbClr val="000000"/>
                </a:solidFill>
                <a:latin typeface="Arial"/>
                <a:ea typeface="Arial"/>
                <a:cs typeface="Arial"/>
                <a:sym typeface="Arial"/>
              </a:rPr>
              <a:t>4 	Warning: avviso.</a:t>
            </a:r>
            <a:endParaRPr/>
          </a:p>
          <a:p>
            <a:pPr>
              <a:buClr>
                <a:srgbClr val="000000"/>
              </a:buClr>
              <a:buSzPts val="1400"/>
            </a:pPr>
            <a:r>
              <a:rPr lang="en-US" sz="1400">
                <a:solidFill>
                  <a:srgbClr val="000000"/>
                </a:solidFill>
                <a:latin typeface="Arial"/>
                <a:ea typeface="Arial"/>
                <a:cs typeface="Arial"/>
                <a:sym typeface="Arial"/>
              </a:rPr>
              <a:t>5 	Notice: notifica di un evento significativo.</a:t>
            </a:r>
            <a:endParaRPr/>
          </a:p>
          <a:p>
            <a:pPr>
              <a:buClr>
                <a:srgbClr val="000000"/>
              </a:buClr>
              <a:buSzPts val="1400"/>
            </a:pPr>
            <a:r>
              <a:rPr lang="en-US" sz="1400">
                <a:solidFill>
                  <a:srgbClr val="000000"/>
                </a:solidFill>
                <a:latin typeface="Arial"/>
                <a:ea typeface="Arial"/>
                <a:cs typeface="Arial"/>
                <a:sym typeface="Arial"/>
              </a:rPr>
              <a:t>6 	Informational: nota informativa.</a:t>
            </a:r>
            <a:endParaRPr/>
          </a:p>
          <a:p>
            <a:pPr>
              <a:buClr>
                <a:srgbClr val="000000"/>
              </a:buClr>
              <a:buSzPts val="1400"/>
            </a:pPr>
            <a:r>
              <a:rPr lang="en-US" sz="1400">
                <a:solidFill>
                  <a:srgbClr val="000000"/>
                </a:solidFill>
                <a:latin typeface="Arial"/>
                <a:ea typeface="Arial"/>
                <a:cs typeface="Arial"/>
                <a:sym typeface="Arial"/>
              </a:rPr>
              <a:t>7 	Debug: messaggio di debug.</a:t>
            </a:r>
            <a:endParaRPr/>
          </a:p>
        </p:txBody>
      </p:sp>
    </p:spTree>
    <p:extLst>
      <p:ext uri="{BB962C8B-B14F-4D97-AF65-F5344CB8AC3E}">
        <p14:creationId xmlns:p14="http://schemas.microsoft.com/office/powerpoint/2010/main" val="9407751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69"/>
          <p:cNvSpPr txBox="1">
            <a:spLocks noGrp="1"/>
          </p:cNvSpPr>
          <p:nvPr>
            <p:ph type="title"/>
          </p:nvPr>
        </p:nvSpPr>
        <p:spPr>
          <a:xfrm>
            <a:off x="1949450" y="1"/>
            <a:ext cx="8228012" cy="114458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Analisi su Linux</a:t>
            </a:r>
            <a:endParaRPr/>
          </a:p>
        </p:txBody>
      </p:sp>
      <p:sp>
        <p:nvSpPr>
          <p:cNvPr id="1219" name="Google Shape;1219;p69"/>
          <p:cNvSpPr txBox="1"/>
          <p:nvPr/>
        </p:nvSpPr>
        <p:spPr>
          <a:xfrm>
            <a:off x="1981200" y="1646237"/>
            <a:ext cx="8228012" cy="4443412"/>
          </a:xfrm>
          <a:prstGeom prst="rect">
            <a:avLst/>
          </a:prstGeom>
          <a:noFill/>
          <a:ln>
            <a:noFill/>
          </a:ln>
        </p:spPr>
        <p:txBody>
          <a:bodyPr spcFirstLastPara="1" wrap="square" lIns="91425" tIns="45700" rIns="91425" bIns="45700" anchor="ctr" anchorCtr="0">
            <a:noAutofit/>
          </a:bodyPr>
          <a:lstStyle/>
          <a:p>
            <a:endParaRPr>
              <a:solidFill>
                <a:schemeClr val="dk1"/>
              </a:solidFill>
              <a:latin typeface="Century Gothic"/>
              <a:ea typeface="Century Gothic"/>
              <a:cs typeface="Century Gothic"/>
              <a:sym typeface="Century Gothic"/>
            </a:endParaRPr>
          </a:p>
        </p:txBody>
      </p:sp>
      <p:sp>
        <p:nvSpPr>
          <p:cNvPr id="1220" name="Google Shape;1220;p69"/>
          <p:cNvSpPr txBox="1"/>
          <p:nvPr/>
        </p:nvSpPr>
        <p:spPr>
          <a:xfrm>
            <a:off x="1851025" y="1468438"/>
            <a:ext cx="2938462" cy="4433887"/>
          </a:xfrm>
          <a:prstGeom prst="rect">
            <a:avLst/>
          </a:prstGeom>
          <a:noFill/>
          <a:ln>
            <a:noFill/>
          </a:ln>
        </p:spPr>
        <p:txBody>
          <a:bodyPr spcFirstLastPara="1" wrap="square" lIns="81625" tIns="61600" rIns="81625" bIns="40800" anchor="t" anchorCtr="0">
            <a:noAutofit/>
          </a:bodyPr>
          <a:lstStyle/>
          <a:p>
            <a:pPr indent="-65722" algn="just">
              <a:buClr>
                <a:srgbClr val="0000FF"/>
              </a:buClr>
              <a:buSzPts val="1035"/>
              <a:buFont typeface="Noto Sans Symbols"/>
              <a:buChar char="■"/>
            </a:pPr>
            <a:r>
              <a:rPr lang="en-US" sz="2300">
                <a:solidFill>
                  <a:srgbClr val="000000"/>
                </a:solidFill>
                <a:latin typeface="Arial"/>
                <a:ea typeface="Arial"/>
                <a:cs typeface="Arial"/>
                <a:sym typeface="Arial"/>
              </a:rPr>
              <a:t> L'unico log non in formato testo è il file wtm chè è in formato binario</a:t>
            </a:r>
            <a:endParaRPr/>
          </a:p>
          <a:p>
            <a:pPr algn="just">
              <a:buClr>
                <a:schemeClr val="dk1"/>
              </a:buClr>
              <a:buSzPts val="2300"/>
            </a:pPr>
            <a:endParaRPr sz="2300">
              <a:solidFill>
                <a:srgbClr val="000000"/>
              </a:solidFill>
              <a:latin typeface="Arial"/>
              <a:ea typeface="Arial"/>
              <a:cs typeface="Arial"/>
              <a:sym typeface="Arial"/>
            </a:endParaRPr>
          </a:p>
          <a:p>
            <a:pPr indent="-65722" algn="just">
              <a:buClr>
                <a:srgbClr val="0000FF"/>
              </a:buClr>
              <a:buSzPts val="1035"/>
              <a:buFont typeface="Noto Sans Symbols"/>
              <a:buChar char="■"/>
            </a:pPr>
            <a:r>
              <a:rPr lang="en-US" sz="2300">
                <a:solidFill>
                  <a:srgbClr val="000000"/>
                </a:solidFill>
                <a:latin typeface="Arial"/>
                <a:ea typeface="Arial"/>
                <a:cs typeface="Arial"/>
                <a:sym typeface="Arial"/>
              </a:rPr>
              <a:t> Tiene informazioni degli accessi di coloro che hanno utilizzato il sistema ed è leggibile tramite il comando ”last” eseguito da terminale.</a:t>
            </a:r>
            <a:endParaRPr/>
          </a:p>
        </p:txBody>
      </p:sp>
      <p:pic>
        <p:nvPicPr>
          <p:cNvPr id="1221" name="Google Shape;1221;p69"/>
          <p:cNvPicPr preferRelativeResize="0"/>
          <p:nvPr/>
        </p:nvPicPr>
        <p:blipFill rotWithShape="1">
          <a:blip r:embed="rId3">
            <a:alphaModFix/>
          </a:blip>
          <a:srcRect/>
          <a:stretch/>
        </p:blipFill>
        <p:spPr>
          <a:xfrm>
            <a:off x="4919663" y="1600200"/>
            <a:ext cx="5551487" cy="4278312"/>
          </a:xfrm>
          <a:prstGeom prst="rect">
            <a:avLst/>
          </a:prstGeom>
          <a:noFill/>
          <a:ln>
            <a:noFill/>
          </a:ln>
        </p:spPr>
      </p:pic>
    </p:spTree>
    <p:extLst>
      <p:ext uri="{BB962C8B-B14F-4D97-AF65-F5344CB8AC3E}">
        <p14:creationId xmlns:p14="http://schemas.microsoft.com/office/powerpoint/2010/main" val="19330440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70"/>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Analisi su Linux</a:t>
            </a:r>
            <a:endParaRPr/>
          </a:p>
        </p:txBody>
      </p:sp>
      <p:sp>
        <p:nvSpPr>
          <p:cNvPr id="1228" name="Google Shape;1228;p70"/>
          <p:cNvSpPr txBox="1"/>
          <p:nvPr/>
        </p:nvSpPr>
        <p:spPr>
          <a:xfrm>
            <a:off x="1851025" y="1306512"/>
            <a:ext cx="8653462" cy="4900612"/>
          </a:xfrm>
          <a:prstGeom prst="rect">
            <a:avLst/>
          </a:prstGeom>
          <a:noFill/>
          <a:ln>
            <a:noFill/>
          </a:ln>
        </p:spPr>
        <p:txBody>
          <a:bodyPr spcFirstLastPara="1" wrap="square" lIns="81625" tIns="58400" rIns="81625" bIns="40800" anchor="t" anchorCtr="0">
            <a:noAutofit/>
          </a:bodyPr>
          <a:lstStyle/>
          <a:p>
            <a:pPr algn="just">
              <a:buClr>
                <a:srgbClr val="C5000B"/>
              </a:buClr>
              <a:buSzPts val="1900"/>
            </a:pPr>
            <a:r>
              <a:rPr lang="en-US" sz="1900" b="1" u="sng">
                <a:solidFill>
                  <a:srgbClr val="C5000B"/>
                </a:solidFill>
                <a:latin typeface="Arial"/>
                <a:ea typeface="Arial"/>
                <a:cs typeface="Arial"/>
                <a:sym typeface="Arial"/>
              </a:rPr>
              <a:t>Configurazione del sistema </a:t>
            </a:r>
            <a:endParaRPr/>
          </a:p>
          <a:p>
            <a:pPr algn="just">
              <a:buClr>
                <a:schemeClr val="dk1"/>
              </a:buClr>
              <a:buSzPts val="1900"/>
            </a:pPr>
            <a:endParaRPr sz="1900">
              <a:solidFill>
                <a:srgbClr val="000000"/>
              </a:solidFill>
              <a:latin typeface="Arial"/>
              <a:ea typeface="Arial"/>
              <a:cs typeface="Arial"/>
              <a:sym typeface="Arial"/>
            </a:endParaRPr>
          </a:p>
          <a:p>
            <a:pPr indent="-54292" algn="just">
              <a:buClr>
                <a:srgbClr val="0000FF"/>
              </a:buClr>
              <a:buSzPts val="855"/>
              <a:buFont typeface="Noto Sans Symbols"/>
              <a:buChar char="■"/>
            </a:pPr>
            <a:r>
              <a:rPr lang="en-US" sz="1900">
                <a:solidFill>
                  <a:srgbClr val="000000"/>
                </a:solidFill>
                <a:latin typeface="Arial"/>
                <a:ea typeface="Arial"/>
                <a:cs typeface="Arial"/>
                <a:sym typeface="Arial"/>
              </a:rPr>
              <a:t> Linux è configurabile tramite un editor di testo. </a:t>
            </a:r>
            <a:endParaRPr/>
          </a:p>
          <a:p>
            <a:pPr algn="just">
              <a:buClr>
                <a:schemeClr val="dk1"/>
              </a:buClr>
              <a:buSzPts val="1900"/>
            </a:pPr>
            <a:endParaRPr sz="1900">
              <a:solidFill>
                <a:srgbClr val="000000"/>
              </a:solidFill>
              <a:latin typeface="Arial"/>
              <a:ea typeface="Arial"/>
              <a:cs typeface="Arial"/>
              <a:sym typeface="Arial"/>
            </a:endParaRPr>
          </a:p>
          <a:p>
            <a:pPr indent="-54292" algn="just">
              <a:buClr>
                <a:srgbClr val="0000FF"/>
              </a:buClr>
              <a:buSzPts val="855"/>
              <a:buFont typeface="Noto Sans Symbols"/>
              <a:buChar char="■"/>
            </a:pPr>
            <a:r>
              <a:rPr lang="en-US" sz="1900">
                <a:solidFill>
                  <a:srgbClr val="000000"/>
                </a:solidFill>
                <a:latin typeface="Arial"/>
                <a:ea typeface="Arial"/>
                <a:cs typeface="Arial"/>
                <a:sym typeface="Arial"/>
              </a:rPr>
              <a:t> Tutte le configurazioni sono contenute nella direcotry /etc in una serie di file di testo.</a:t>
            </a:r>
            <a:endParaRPr/>
          </a:p>
          <a:p>
            <a:pPr algn="just">
              <a:buClr>
                <a:schemeClr val="dk1"/>
              </a:buClr>
              <a:buSzPts val="1900"/>
            </a:pPr>
            <a:endParaRPr sz="1900">
              <a:solidFill>
                <a:srgbClr val="000000"/>
              </a:solidFill>
              <a:latin typeface="Arial"/>
              <a:ea typeface="Arial"/>
              <a:cs typeface="Arial"/>
              <a:sym typeface="Arial"/>
            </a:endParaRPr>
          </a:p>
          <a:p>
            <a:pPr indent="-54292" algn="just">
              <a:buClr>
                <a:srgbClr val="0000FF"/>
              </a:buClr>
              <a:buSzPts val="855"/>
              <a:buFont typeface="Noto Sans Symbols"/>
              <a:buChar char="■"/>
            </a:pPr>
            <a:r>
              <a:rPr lang="en-US" sz="1900">
                <a:solidFill>
                  <a:srgbClr val="000000"/>
                </a:solidFill>
                <a:latin typeface="Arial"/>
                <a:ea typeface="Arial"/>
                <a:cs typeface="Arial"/>
                <a:sym typeface="Arial"/>
              </a:rPr>
              <a:t> Da questi file un forenser può verificare la configurazione del sistema tramite vari programmi o comandi da terminale come ”grep”  e ”find”.</a:t>
            </a:r>
            <a:endParaRPr/>
          </a:p>
          <a:p>
            <a:pPr algn="just">
              <a:buClr>
                <a:schemeClr val="dk1"/>
              </a:buClr>
              <a:buSzPts val="1900"/>
            </a:pPr>
            <a:endParaRPr sz="1900">
              <a:solidFill>
                <a:srgbClr val="000000"/>
              </a:solidFill>
              <a:latin typeface="Arial"/>
              <a:ea typeface="Arial"/>
              <a:cs typeface="Arial"/>
              <a:sym typeface="Arial"/>
            </a:endParaRPr>
          </a:p>
          <a:p>
            <a:pPr algn="just">
              <a:buClr>
                <a:srgbClr val="C5000B"/>
              </a:buClr>
              <a:buSzPts val="1900"/>
            </a:pPr>
            <a:r>
              <a:rPr lang="en-US" sz="1900" b="1" u="sng">
                <a:solidFill>
                  <a:srgbClr val="C5000B"/>
                </a:solidFill>
                <a:latin typeface="Arial"/>
                <a:ea typeface="Arial"/>
                <a:cs typeface="Arial"/>
                <a:sym typeface="Arial"/>
              </a:rPr>
              <a:t>File nascosti</a:t>
            </a:r>
            <a:endParaRPr/>
          </a:p>
          <a:p>
            <a:pPr algn="just">
              <a:buClr>
                <a:schemeClr val="dk1"/>
              </a:buClr>
              <a:buSzPts val="1900"/>
            </a:pPr>
            <a:endParaRPr sz="1900">
              <a:solidFill>
                <a:srgbClr val="000000"/>
              </a:solidFill>
              <a:latin typeface="Arial"/>
              <a:ea typeface="Arial"/>
              <a:cs typeface="Arial"/>
              <a:sym typeface="Arial"/>
            </a:endParaRPr>
          </a:p>
          <a:p>
            <a:pPr indent="-54292" algn="just">
              <a:buClr>
                <a:srgbClr val="0000FF"/>
              </a:buClr>
              <a:buSzPts val="855"/>
              <a:buFont typeface="Noto Sans Symbols"/>
              <a:buChar char="■"/>
            </a:pPr>
            <a:r>
              <a:rPr lang="en-US" sz="1900">
                <a:solidFill>
                  <a:srgbClr val="000000"/>
                </a:solidFill>
                <a:latin typeface="Arial"/>
                <a:ea typeface="Arial"/>
                <a:cs typeface="Arial"/>
                <a:sym typeface="Arial"/>
              </a:rPr>
              <a:t> In Unix i fail nascosti sono identificati dall'iniziale del loro nome ovvero il ”.”.</a:t>
            </a:r>
            <a:endParaRPr/>
          </a:p>
          <a:p>
            <a:pPr algn="just">
              <a:buClr>
                <a:schemeClr val="dk1"/>
              </a:buClr>
              <a:buSzPts val="1900"/>
            </a:pPr>
            <a:endParaRPr sz="1900">
              <a:solidFill>
                <a:srgbClr val="000000"/>
              </a:solidFill>
              <a:latin typeface="Arial"/>
              <a:ea typeface="Arial"/>
              <a:cs typeface="Arial"/>
              <a:sym typeface="Arial"/>
            </a:endParaRPr>
          </a:p>
          <a:p>
            <a:pPr indent="-54292" algn="just">
              <a:buClr>
                <a:srgbClr val="0000FF"/>
              </a:buClr>
              <a:buSzPts val="855"/>
              <a:buFont typeface="Noto Sans Symbols"/>
              <a:buChar char="■"/>
            </a:pPr>
            <a:r>
              <a:rPr lang="en-US" sz="1900">
                <a:solidFill>
                  <a:srgbClr val="000000"/>
                </a:solidFill>
                <a:latin typeface="Arial"/>
                <a:ea typeface="Arial"/>
                <a:cs typeface="Arial"/>
                <a:sym typeface="Arial"/>
              </a:rPr>
              <a:t> Questi file non sono visibili con il comando ls o tramite file manager ma bisogna usare il comando ls con il paremetro ”-a”.</a:t>
            </a:r>
            <a:endParaRPr/>
          </a:p>
        </p:txBody>
      </p:sp>
    </p:spTree>
    <p:extLst>
      <p:ext uri="{BB962C8B-B14F-4D97-AF65-F5344CB8AC3E}">
        <p14:creationId xmlns:p14="http://schemas.microsoft.com/office/powerpoint/2010/main" val="13095797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71"/>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Analisi su Linux</a:t>
            </a:r>
            <a:endParaRPr/>
          </a:p>
        </p:txBody>
      </p:sp>
      <p:sp>
        <p:nvSpPr>
          <p:cNvPr id="1235" name="Google Shape;1235;p71"/>
          <p:cNvSpPr txBox="1"/>
          <p:nvPr/>
        </p:nvSpPr>
        <p:spPr>
          <a:xfrm>
            <a:off x="1851025" y="1306513"/>
            <a:ext cx="8489950" cy="2547937"/>
          </a:xfrm>
          <a:prstGeom prst="rect">
            <a:avLst/>
          </a:prstGeom>
          <a:noFill/>
          <a:ln>
            <a:noFill/>
          </a:ln>
        </p:spPr>
        <p:txBody>
          <a:bodyPr spcFirstLastPara="1" wrap="square" lIns="81625" tIns="60000" rIns="81625" bIns="40800" anchor="t" anchorCtr="0">
            <a:noAutofit/>
          </a:bodyPr>
          <a:lstStyle/>
          <a:p>
            <a:pPr algn="just">
              <a:buClr>
                <a:srgbClr val="C5000B"/>
              </a:buClr>
              <a:buSzPts val="2100"/>
            </a:pPr>
            <a:r>
              <a:rPr lang="en-US" sz="2100" b="1" u="sng">
                <a:solidFill>
                  <a:srgbClr val="C5000B"/>
                </a:solidFill>
                <a:latin typeface="Arial"/>
                <a:ea typeface="Arial"/>
                <a:cs typeface="Arial"/>
                <a:sym typeface="Arial"/>
              </a:rPr>
              <a:t>Home directory</a:t>
            </a:r>
            <a:endParaRPr/>
          </a:p>
          <a:p>
            <a:pPr algn="just">
              <a:buClr>
                <a:schemeClr val="dk1"/>
              </a:buClr>
              <a:buSzPts val="2100"/>
            </a:pPr>
            <a:endParaRPr sz="2100">
              <a:solidFill>
                <a:srgbClr val="000000"/>
              </a:solidFill>
              <a:latin typeface="Arial"/>
              <a:ea typeface="Arial"/>
              <a:cs typeface="Arial"/>
              <a:sym typeface="Arial"/>
            </a:endParaRPr>
          </a:p>
          <a:p>
            <a:pPr indent="-60007" algn="just">
              <a:buClr>
                <a:srgbClr val="0000FF"/>
              </a:buClr>
              <a:buSzPts val="945"/>
              <a:buFont typeface="Noto Sans Symbols"/>
              <a:buChar char="■"/>
            </a:pPr>
            <a:r>
              <a:rPr lang="en-US" sz="2100">
                <a:solidFill>
                  <a:srgbClr val="000000"/>
                </a:solidFill>
                <a:latin typeface="Arial"/>
                <a:ea typeface="Arial"/>
                <a:cs typeface="Arial"/>
                <a:sym typeface="Arial"/>
              </a:rPr>
              <a:t> E' il primo posto da controllare in quanto è possibile trovare dati dell'utente riguardanti  i file utilizzati.</a:t>
            </a:r>
            <a:endParaRPr/>
          </a:p>
          <a:p>
            <a:pPr algn="just">
              <a:buClr>
                <a:schemeClr val="dk1"/>
              </a:buClr>
              <a:buSzPts val="2100"/>
            </a:pPr>
            <a:endParaRPr sz="2100">
              <a:solidFill>
                <a:srgbClr val="000000"/>
              </a:solidFill>
              <a:latin typeface="Arial"/>
              <a:ea typeface="Arial"/>
              <a:cs typeface="Arial"/>
              <a:sym typeface="Arial"/>
            </a:endParaRPr>
          </a:p>
          <a:p>
            <a:pPr indent="-60007" algn="just">
              <a:buClr>
                <a:srgbClr val="0000FF"/>
              </a:buClr>
              <a:buSzPts val="945"/>
              <a:buFont typeface="Noto Sans Symbols"/>
              <a:buChar char="■"/>
            </a:pPr>
            <a:r>
              <a:rPr lang="en-US" sz="2100">
                <a:solidFill>
                  <a:srgbClr val="000000"/>
                </a:solidFill>
                <a:latin typeface="Arial"/>
                <a:ea typeface="Arial"/>
                <a:cs typeface="Arial"/>
                <a:sym typeface="Arial"/>
              </a:rPr>
              <a:t> In questa directory è presente il file .bash_history: la storia dei comandi inseriti da terminale e informazioni su molti programmi installati come browser client di posta e altri.</a:t>
            </a:r>
            <a:endParaRPr/>
          </a:p>
        </p:txBody>
      </p:sp>
    </p:spTree>
    <p:extLst>
      <p:ext uri="{BB962C8B-B14F-4D97-AF65-F5344CB8AC3E}">
        <p14:creationId xmlns:p14="http://schemas.microsoft.com/office/powerpoint/2010/main" val="42024284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72"/>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spcBef>
                <a:spcPts val="0"/>
              </a:spcBef>
              <a:buClr>
                <a:srgbClr val="262626"/>
              </a:buClr>
              <a:buSzPts val="3600"/>
            </a:pPr>
            <a:r>
              <a:rPr lang="en-US" sz="3600">
                <a:solidFill>
                  <a:srgbClr val="262626"/>
                </a:solidFill>
                <a:latin typeface="Century Gothic"/>
                <a:ea typeface="Century Gothic"/>
                <a:cs typeface="Century Gothic"/>
                <a:sym typeface="Century Gothic"/>
              </a:rPr>
              <a:t>Computer Forensics</a:t>
            </a:r>
            <a:endParaRPr/>
          </a:p>
        </p:txBody>
      </p:sp>
      <p:sp>
        <p:nvSpPr>
          <p:cNvPr id="1242" name="Google Shape;1242;p72"/>
          <p:cNvSpPr txBox="1">
            <a:spLocks noGrp="1"/>
          </p:cNvSpPr>
          <p:nvPr>
            <p:ph idx="1"/>
          </p:nvPr>
        </p:nvSpPr>
        <p:spPr>
          <a:xfrm>
            <a:off x="1981200" y="1604962"/>
            <a:ext cx="8228012" cy="4443412"/>
          </a:xfrm>
          <a:prstGeom prst="rect">
            <a:avLst/>
          </a:prstGeom>
          <a:noFill/>
          <a:ln>
            <a:noFill/>
          </a:ln>
        </p:spPr>
        <p:txBody>
          <a:bodyPr spcFirstLastPara="1" vert="horz" wrap="square" lIns="91425" tIns="45700" rIns="91425" bIns="45700" rtlCol="0" anchor="t" anchorCtr="0">
            <a:noAutofit/>
          </a:bodyPr>
          <a:lstStyle/>
          <a:p>
            <a:pPr marL="390525" indent="-293687">
              <a:lnSpc>
                <a:spcPct val="100000"/>
              </a:lnSpc>
              <a:spcBef>
                <a:spcPts val="0"/>
              </a:spcBef>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Introduzione</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Il laboratorio di Analisi</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Helix</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Analisi su Windows</a:t>
            </a:r>
            <a:endParaRPr/>
          </a:p>
          <a:p>
            <a:pPr marL="390525" indent="-293687">
              <a:lnSpc>
                <a:spcPct val="100000"/>
              </a:lnSpc>
              <a:buClr>
                <a:srgbClr val="0066CC"/>
              </a:buClr>
              <a:buSzPts val="810"/>
              <a:buFont typeface="Noto Sans Symbols"/>
              <a:buChar char="■"/>
            </a:pPr>
            <a:r>
              <a:rPr lang="en-US" sz="1800">
                <a:solidFill>
                  <a:srgbClr val="999999"/>
                </a:solidFill>
                <a:latin typeface="Century Gothic"/>
                <a:ea typeface="Century Gothic"/>
                <a:cs typeface="Century Gothic"/>
                <a:sym typeface="Century Gothic"/>
              </a:rPr>
              <a:t>Analisi su Linux</a:t>
            </a:r>
            <a:endParaRPr/>
          </a:p>
          <a:p>
            <a:pPr marL="390525" indent="-293687">
              <a:lnSpc>
                <a:spcPct val="100000"/>
              </a:lnSpc>
              <a:buClr>
                <a:srgbClr val="0066CC"/>
              </a:buClr>
              <a:buSzPts val="810"/>
              <a:buFont typeface="Noto Sans Symbols"/>
              <a:buChar char="■"/>
            </a:pPr>
            <a:r>
              <a:rPr lang="en-US" sz="1800">
                <a:solidFill>
                  <a:srgbClr val="404040"/>
                </a:solidFill>
                <a:latin typeface="Century Gothic"/>
                <a:ea typeface="Century Gothic"/>
                <a:cs typeface="Century Gothic"/>
                <a:sym typeface="Century Gothic"/>
              </a:rPr>
              <a:t>Catena di custodia</a:t>
            </a:r>
            <a:endParaRPr/>
          </a:p>
        </p:txBody>
      </p:sp>
    </p:spTree>
    <p:extLst>
      <p:ext uri="{BB962C8B-B14F-4D97-AF65-F5344CB8AC3E}">
        <p14:creationId xmlns:p14="http://schemas.microsoft.com/office/powerpoint/2010/main" val="7805257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73"/>
          <p:cNvSpPr txBox="1">
            <a:spLocks noGrp="1"/>
          </p:cNvSpPr>
          <p:nvPr>
            <p:ph type="title"/>
          </p:nvPr>
        </p:nvSpPr>
        <p:spPr>
          <a:xfrm>
            <a:off x="1949450" y="41276"/>
            <a:ext cx="8228012" cy="1062037"/>
          </a:xfrm>
          <a:prstGeom prst="rect">
            <a:avLst/>
          </a:prstGeom>
          <a:noFill/>
          <a:ln>
            <a:noFill/>
          </a:ln>
        </p:spPr>
        <p:txBody>
          <a:bodyPr spcFirstLastPara="1" vert="horz" wrap="square" lIns="91425" tIns="35200" rIns="91425" bIns="45700" rtlCol="0" anchor="t" anchorCtr="0">
            <a:noAutofit/>
          </a:bodyPr>
          <a:lstStyle/>
          <a:p>
            <a:pPr>
              <a:lnSpc>
                <a:spcPct val="100000"/>
              </a:lnSpc>
              <a:buClr>
                <a:srgbClr val="262626"/>
              </a:buClr>
              <a:buSzPts val="3600"/>
            </a:pPr>
            <a:r>
              <a:rPr lang="en-US" sz="3600">
                <a:solidFill>
                  <a:srgbClr val="262626"/>
                </a:solidFill>
                <a:latin typeface="Century Gothic"/>
                <a:ea typeface="Century Gothic"/>
                <a:cs typeface="Century Gothic"/>
                <a:sym typeface="Century Gothic"/>
              </a:rPr>
              <a:t>Catena di custodia</a:t>
            </a:r>
            <a:endParaRPr/>
          </a:p>
        </p:txBody>
      </p:sp>
      <p:sp>
        <p:nvSpPr>
          <p:cNvPr id="1249" name="Google Shape;1249;p73"/>
          <p:cNvSpPr txBox="1"/>
          <p:nvPr/>
        </p:nvSpPr>
        <p:spPr>
          <a:xfrm>
            <a:off x="1851025" y="1174750"/>
            <a:ext cx="8653462" cy="5656262"/>
          </a:xfrm>
          <a:prstGeom prst="rect">
            <a:avLst/>
          </a:prstGeom>
          <a:noFill/>
          <a:ln>
            <a:noFill/>
          </a:ln>
        </p:spPr>
        <p:txBody>
          <a:bodyPr spcFirstLastPara="1" wrap="square" lIns="81625" tIns="55200" rIns="81625" bIns="40800" anchor="t" anchorCtr="0">
            <a:noAutofit/>
          </a:bodyPr>
          <a:lstStyle/>
          <a:p>
            <a:pPr indent="-51435">
              <a:buClr>
                <a:srgbClr val="0000FF"/>
              </a:buClr>
              <a:buSzPts val="810"/>
              <a:buFont typeface="Noto Sans Symbols"/>
              <a:buChar char="■"/>
            </a:pPr>
            <a:r>
              <a:rPr lang="en-US">
                <a:solidFill>
                  <a:srgbClr val="000000"/>
                </a:solidFill>
                <a:latin typeface="Arial"/>
                <a:ea typeface="Arial"/>
                <a:cs typeface="Arial"/>
                <a:sym typeface="Arial"/>
              </a:rPr>
              <a:t> E' un documento che dice quello che è stato fatto e quali persone fisiche hanno avuto accesso al dato originale e alle copie effettuate fino ad arrivare al giorno del processo.</a:t>
            </a:r>
            <a:endParaRPr/>
          </a:p>
          <a:p>
            <a:pPr>
              <a:buClr>
                <a:srgbClr val="000000"/>
              </a:buClr>
              <a:buSzPts val="1800"/>
            </a:pPr>
            <a:r>
              <a:rPr lang="en-US">
                <a:solidFill>
                  <a:srgbClr val="000000"/>
                </a:solidFill>
                <a:latin typeface="Arial"/>
                <a:ea typeface="Arial"/>
                <a:cs typeface="Arial"/>
                <a:sym typeface="Arial"/>
              </a:rPr>
              <a:t>                                                    </a:t>
            </a:r>
            <a:endParaRPr/>
          </a:p>
          <a:p>
            <a:pPr indent="-51435">
              <a:buClr>
                <a:srgbClr val="0000FF"/>
              </a:buClr>
              <a:buSzPts val="810"/>
              <a:buFont typeface="Noto Sans Symbols"/>
              <a:buChar char="■"/>
            </a:pPr>
            <a:r>
              <a:rPr lang="en-US">
                <a:solidFill>
                  <a:srgbClr val="000000"/>
                </a:solidFill>
                <a:latin typeface="Arial"/>
                <a:ea typeface="Arial"/>
                <a:cs typeface="Arial"/>
                <a:sym typeface="Arial"/>
              </a:rPr>
              <a:t> Le principali informazioni che possono essere contenute in questo documento sono:</a:t>
            </a:r>
            <a:endParaRPr/>
          </a:p>
          <a:p>
            <a:pPr>
              <a:buClr>
                <a:srgbClr val="000000"/>
              </a:buClr>
              <a:buSzPts val="1800"/>
            </a:pPr>
            <a:r>
              <a:rPr lang="en-US">
                <a:solidFill>
                  <a:srgbClr val="000000"/>
                </a:solidFill>
                <a:latin typeface="Arial"/>
                <a:ea typeface="Arial"/>
                <a:cs typeface="Arial"/>
                <a:sym typeface="Arial"/>
              </a:rPr>
              <a:t>            </a:t>
            </a:r>
            <a:endParaRPr/>
          </a:p>
          <a:p>
            <a:pPr>
              <a:buClr>
                <a:srgbClr val="000000"/>
              </a:buClr>
              <a:buSzPts val="1800"/>
            </a:pPr>
            <a:r>
              <a:rPr lang="en-US">
                <a:solidFill>
                  <a:srgbClr val="000000"/>
                </a:solidFill>
                <a:latin typeface="Arial"/>
                <a:ea typeface="Arial"/>
                <a:cs typeface="Arial"/>
                <a:sym typeface="Arial"/>
              </a:rPr>
              <a:t>             - Numero del caso</a:t>
            </a:r>
            <a:endParaRPr/>
          </a:p>
          <a:p>
            <a:pPr>
              <a:buClr>
                <a:srgbClr val="000000"/>
              </a:buClr>
              <a:buSzPts val="1800"/>
            </a:pPr>
            <a:r>
              <a:rPr lang="en-US">
                <a:solidFill>
                  <a:srgbClr val="000000"/>
                </a:solidFill>
                <a:latin typeface="Arial"/>
                <a:ea typeface="Arial"/>
                <a:cs typeface="Arial"/>
                <a:sym typeface="Arial"/>
              </a:rPr>
              <a:t>             - Società incaricata dell'investigazione</a:t>
            </a:r>
            <a:endParaRPr/>
          </a:p>
          <a:p>
            <a:pPr>
              <a:buClr>
                <a:srgbClr val="000000"/>
              </a:buClr>
              <a:buSzPts val="1800"/>
            </a:pPr>
            <a:r>
              <a:rPr lang="en-US">
                <a:solidFill>
                  <a:srgbClr val="000000"/>
                </a:solidFill>
                <a:latin typeface="Arial"/>
                <a:ea typeface="Arial"/>
                <a:cs typeface="Arial"/>
                <a:sym typeface="Arial"/>
              </a:rPr>
              <a:t>             - Investigatore assegnato al caso</a:t>
            </a:r>
            <a:endParaRPr/>
          </a:p>
          <a:p>
            <a:pPr>
              <a:buClr>
                <a:srgbClr val="000000"/>
              </a:buClr>
              <a:buSzPts val="1800"/>
            </a:pPr>
            <a:r>
              <a:rPr lang="en-US">
                <a:solidFill>
                  <a:srgbClr val="000000"/>
                </a:solidFill>
                <a:latin typeface="Arial"/>
                <a:ea typeface="Arial"/>
                <a:cs typeface="Arial"/>
                <a:sym typeface="Arial"/>
              </a:rPr>
              <a:t>             - Natura e breve descrizione del caso</a:t>
            </a:r>
            <a:endParaRPr/>
          </a:p>
          <a:p>
            <a:pPr>
              <a:buClr>
                <a:srgbClr val="000000"/>
              </a:buClr>
              <a:buSzPts val="1800"/>
            </a:pPr>
            <a:r>
              <a:rPr lang="en-US">
                <a:solidFill>
                  <a:srgbClr val="000000"/>
                </a:solidFill>
                <a:latin typeface="Arial"/>
                <a:ea typeface="Arial"/>
                <a:cs typeface="Arial"/>
                <a:sym typeface="Arial"/>
              </a:rPr>
              <a:t>             - Investigatore incaricato della duplicazione dei dati</a:t>
            </a:r>
            <a:endParaRPr/>
          </a:p>
          <a:p>
            <a:pPr>
              <a:buClr>
                <a:srgbClr val="000000"/>
              </a:buClr>
              <a:buSzPts val="1800"/>
            </a:pPr>
            <a:r>
              <a:rPr lang="en-US">
                <a:solidFill>
                  <a:srgbClr val="000000"/>
                </a:solidFill>
                <a:latin typeface="Arial"/>
                <a:ea typeface="Arial"/>
                <a:cs typeface="Arial"/>
                <a:sym typeface="Arial"/>
              </a:rPr>
              <a:t>             - Data e ora di inizio custodia</a:t>
            </a:r>
            <a:endParaRPr/>
          </a:p>
          <a:p>
            <a:pPr>
              <a:buClr>
                <a:srgbClr val="000000"/>
              </a:buClr>
              <a:buSzPts val="1800"/>
            </a:pPr>
            <a:r>
              <a:rPr lang="en-US">
                <a:solidFill>
                  <a:srgbClr val="000000"/>
                </a:solidFill>
                <a:latin typeface="Arial"/>
                <a:ea typeface="Arial"/>
                <a:cs typeface="Arial"/>
                <a:sym typeface="Arial"/>
              </a:rPr>
              <a:t>             - Luogo in cui il supporto è stato rinvenuto</a:t>
            </a:r>
            <a:endParaRPr/>
          </a:p>
          <a:p>
            <a:pPr>
              <a:buClr>
                <a:srgbClr val="000000"/>
              </a:buClr>
              <a:buSzPts val="1800"/>
            </a:pPr>
            <a:r>
              <a:rPr lang="en-US">
                <a:solidFill>
                  <a:srgbClr val="000000"/>
                </a:solidFill>
                <a:latin typeface="Arial"/>
                <a:ea typeface="Arial"/>
                <a:cs typeface="Arial"/>
                <a:sym typeface="Arial"/>
              </a:rPr>
              <a:t>             - Produttore del supporto</a:t>
            </a:r>
            <a:endParaRPr/>
          </a:p>
          <a:p>
            <a:pPr>
              <a:buClr>
                <a:srgbClr val="000000"/>
              </a:buClr>
              <a:buSzPts val="1800"/>
            </a:pPr>
            <a:r>
              <a:rPr lang="en-US">
                <a:solidFill>
                  <a:srgbClr val="000000"/>
                </a:solidFill>
                <a:latin typeface="Arial"/>
                <a:ea typeface="Arial"/>
                <a:cs typeface="Arial"/>
                <a:sym typeface="Arial"/>
              </a:rPr>
              <a:t>             - Modello del supporto</a:t>
            </a:r>
            <a:endParaRPr/>
          </a:p>
          <a:p>
            <a:pPr>
              <a:buClr>
                <a:srgbClr val="000000"/>
              </a:buClr>
              <a:buSzPts val="1800"/>
            </a:pPr>
            <a:r>
              <a:rPr lang="en-US">
                <a:solidFill>
                  <a:srgbClr val="000000"/>
                </a:solidFill>
                <a:latin typeface="Arial"/>
                <a:ea typeface="Arial"/>
                <a:cs typeface="Arial"/>
                <a:sym typeface="Arial"/>
              </a:rPr>
              <a:t>             - Numero di serie del supporto</a:t>
            </a:r>
            <a:endParaRPr/>
          </a:p>
          <a:p>
            <a:pPr>
              <a:buClr>
                <a:srgbClr val="000000"/>
              </a:buClr>
              <a:buSzPts val="1800"/>
            </a:pPr>
            <a:r>
              <a:rPr lang="en-US">
                <a:solidFill>
                  <a:srgbClr val="000000"/>
                </a:solidFill>
                <a:latin typeface="Arial"/>
                <a:ea typeface="Arial"/>
                <a:cs typeface="Arial"/>
                <a:sym typeface="Arial"/>
              </a:rPr>
              <a:t>        </a:t>
            </a:r>
            <a:endParaRPr/>
          </a:p>
          <a:p>
            <a:pPr>
              <a:buClr>
                <a:schemeClr val="dk1"/>
              </a:buClr>
              <a:buSzPts val="1800"/>
            </a:pPr>
            <a:endParaRPr>
              <a:solidFill>
                <a:srgbClr val="000000"/>
              </a:solidFill>
              <a:latin typeface="Arial"/>
              <a:ea typeface="Arial"/>
              <a:cs typeface="Arial"/>
              <a:sym typeface="Arial"/>
            </a:endParaRPr>
          </a:p>
          <a:p>
            <a:pPr indent="-51435">
              <a:buClr>
                <a:srgbClr val="0000FF"/>
              </a:buClr>
              <a:buSzPts val="810"/>
              <a:buFont typeface="Noto Sans Symbols"/>
              <a:buChar char="■"/>
            </a:pPr>
            <a:r>
              <a:rPr lang="en-US">
                <a:solidFill>
                  <a:srgbClr val="000000"/>
                </a:solidFill>
                <a:latin typeface="Arial"/>
                <a:ea typeface="Arial"/>
                <a:cs typeface="Arial"/>
                <a:sym typeface="Arial"/>
              </a:rPr>
              <a:t> Ogni volta che i supporti oggetto di indagini vengono affidati ad un nuovo investigatore, nellacatena di custodia, dovrà essere aggiunta un'informazione contenente:</a:t>
            </a:r>
            <a:endParaRPr/>
          </a:p>
          <a:p>
            <a:pPr>
              <a:buClr>
                <a:srgbClr val="000000"/>
              </a:buClr>
              <a:buSzPts val="1800"/>
            </a:pPr>
            <a:r>
              <a:rPr lang="en-US">
                <a:solidFill>
                  <a:srgbClr val="000000"/>
                </a:solidFill>
                <a:latin typeface="Arial"/>
                <a:ea typeface="Arial"/>
                <a:cs typeface="Arial"/>
                <a:sym typeface="Arial"/>
              </a:rPr>
              <a:t>       </a:t>
            </a:r>
            <a:endParaRPr/>
          </a:p>
          <a:p>
            <a:pPr>
              <a:buClr>
                <a:srgbClr val="000000"/>
              </a:buClr>
              <a:buSzPts val="1800"/>
            </a:pPr>
            <a:r>
              <a:rPr lang="en-US">
                <a:solidFill>
                  <a:srgbClr val="000000"/>
                </a:solidFill>
                <a:latin typeface="Arial"/>
                <a:ea typeface="Arial"/>
                <a:cs typeface="Arial"/>
                <a:sym typeface="Arial"/>
              </a:rPr>
              <a:t>            - Nome dell'incaricato all'analisi</a:t>
            </a:r>
            <a:endParaRPr/>
          </a:p>
          <a:p>
            <a:pPr>
              <a:buClr>
                <a:srgbClr val="000000"/>
              </a:buClr>
              <a:buSzPts val="1800"/>
            </a:pPr>
            <a:r>
              <a:rPr lang="en-US">
                <a:solidFill>
                  <a:srgbClr val="000000"/>
                </a:solidFill>
                <a:latin typeface="Arial"/>
                <a:ea typeface="Arial"/>
                <a:cs typeface="Arial"/>
                <a:sym typeface="Arial"/>
              </a:rPr>
              <a:t>            - Data e ora di presa in carico del supporto</a:t>
            </a:r>
            <a:endParaRPr/>
          </a:p>
          <a:p>
            <a:pPr>
              <a:buClr>
                <a:srgbClr val="000000"/>
              </a:buClr>
              <a:buSzPts val="1800"/>
            </a:pPr>
            <a:r>
              <a:rPr lang="en-US">
                <a:solidFill>
                  <a:srgbClr val="000000"/>
                </a:solidFill>
                <a:latin typeface="Arial"/>
                <a:ea typeface="Arial"/>
                <a:cs typeface="Arial"/>
                <a:sym typeface="Arial"/>
              </a:rPr>
              <a:t>            - Data e ora di restituzione del supporto</a:t>
            </a:r>
            <a:endParaRPr/>
          </a:p>
          <a:p>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263459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Scopo: Digital Forensics</a:t>
            </a:r>
            <a:endParaRPr lang="it-IT" dirty="0"/>
          </a:p>
        </p:txBody>
      </p:sp>
      <p:sp>
        <p:nvSpPr>
          <p:cNvPr id="3" name="Segnaposto testo 2"/>
          <p:cNvSpPr>
            <a:spLocks noGrp="1"/>
          </p:cNvSpPr>
          <p:nvPr>
            <p:ph idx="1"/>
          </p:nvPr>
        </p:nvSpPr>
        <p:spPr>
          <a:xfrm>
            <a:off x="2119746" y="1264555"/>
            <a:ext cx="8548254" cy="5084618"/>
          </a:xfrm>
        </p:spPr>
        <p:txBody>
          <a:bodyPr>
            <a:normAutofit/>
          </a:bodyPr>
          <a:lstStyle/>
          <a:p>
            <a:r>
              <a:rPr lang="it-IT"/>
              <a:t>Lo scopo dell’informatica forense si esplicita nelle seguenti prerogative: </a:t>
            </a:r>
            <a:r>
              <a:rPr lang="it-IT" b="1"/>
              <a:t>identificare, conservare, acquisire, documentare e interpretare </a:t>
            </a:r>
            <a:r>
              <a:rPr lang="it-IT"/>
              <a:t>i dati presenti su una memoria digitale.</a:t>
            </a:r>
          </a:p>
          <a:p>
            <a:r>
              <a:rPr lang="it-IT" b="1" dirty="0"/>
              <a:t>L’ordinamento Italiano</a:t>
            </a:r>
            <a:r>
              <a:rPr lang="it-IT" dirty="0"/>
              <a:t>, dopo l’approvazione della Legge 48 del 2008 di ratifica della Convenzione sul </a:t>
            </a:r>
            <a:r>
              <a:rPr lang="it-IT" dirty="0" err="1"/>
              <a:t>Cybercrime</a:t>
            </a:r>
            <a:r>
              <a:rPr lang="it-IT" dirty="0"/>
              <a:t> di Budapest, </a:t>
            </a:r>
            <a:r>
              <a:rPr lang="it-IT" b="1" dirty="0"/>
              <a:t>ha stabilito che</a:t>
            </a:r>
            <a:r>
              <a:rPr lang="it-IT" dirty="0"/>
              <a:t>, nel processo penale, </a:t>
            </a:r>
            <a:r>
              <a:rPr lang="it-IT" b="1" dirty="0"/>
              <a:t>tutte le attività probatorie che hanno ad oggetto le prove digitali devono essere disposte attraverso tecniche idonee ad assicurare la conservazione dei dati originali ed impedirne l’alterazione</a:t>
            </a:r>
            <a:r>
              <a:rPr lang="it-IT" dirty="0"/>
              <a:t>. </a:t>
            </a:r>
          </a:p>
          <a:p>
            <a:r>
              <a:rPr lang="it-IT" dirty="0"/>
              <a:t>Pertanto, è necessario che anche </a:t>
            </a:r>
            <a:r>
              <a:rPr lang="it-IT" b="1" dirty="0"/>
              <a:t>le metodologie utilizzate per il trattamento delle evidenze digitali abbiano la capacità di resistenza ad eventuali contestazioni e capacità di convincimento del giudice e delle parti processuali in ordine alla loro verificabilità, ripetibilità, riproducibilità e giustificabilità. </a:t>
            </a:r>
            <a:endParaRPr lang="it-IT" dirty="0"/>
          </a:p>
          <a:p>
            <a:r>
              <a:rPr lang="it-IT" dirty="0"/>
              <a:t>Per tale motivo è fortemente consigliato impiegare tecniche e standard ispirati al </a:t>
            </a:r>
            <a:r>
              <a:rPr lang="it-IT" b="1" dirty="0"/>
              <a:t>metodo scientifico.</a:t>
            </a:r>
            <a:endParaRPr lang="it-IT" dirty="0"/>
          </a:p>
        </p:txBody>
      </p:sp>
    </p:spTree>
    <p:extLst>
      <p:ext uri="{BB962C8B-B14F-4D97-AF65-F5344CB8AC3E}">
        <p14:creationId xmlns:p14="http://schemas.microsoft.com/office/powerpoint/2010/main" val="4732341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4"/>
          <p:cNvSpPr txBox="1">
            <a:spLocks noGrp="1"/>
          </p:cNvSpPr>
          <p:nvPr>
            <p:ph type="title"/>
          </p:nvPr>
        </p:nvSpPr>
        <p:spPr>
          <a:xfrm>
            <a:off x="1949451" y="0"/>
            <a:ext cx="8226425" cy="1143000"/>
          </a:xfrm>
          <a:prstGeom prst="rect">
            <a:avLst/>
          </a:prstGeom>
          <a:noFill/>
          <a:ln>
            <a:noFill/>
          </a:ln>
        </p:spPr>
        <p:txBody>
          <a:bodyPr spcFirstLastPara="1" vert="horz" wrap="square" lIns="91425" tIns="45700" rIns="91425" bIns="45700" rtlCol="0" anchor="t" anchorCtr="0">
            <a:noAutofit/>
          </a:bodyPr>
          <a:lstStyle/>
          <a:p>
            <a:endParaRPr sz="3600">
              <a:solidFill>
                <a:srgbClr val="262626"/>
              </a:solidFill>
              <a:latin typeface="Century Gothic"/>
              <a:ea typeface="Century Gothic"/>
              <a:cs typeface="Century Gothic"/>
              <a:sym typeface="Century Gothic"/>
            </a:endParaRPr>
          </a:p>
        </p:txBody>
      </p:sp>
      <p:pic>
        <p:nvPicPr>
          <p:cNvPr id="1255" name="Google Shape;1255;p74"/>
          <p:cNvPicPr preferRelativeResize="0"/>
          <p:nvPr/>
        </p:nvPicPr>
        <p:blipFill rotWithShape="1">
          <a:blip r:embed="rId3">
            <a:alphaModFix/>
          </a:blip>
          <a:srcRect/>
          <a:stretch/>
        </p:blipFill>
        <p:spPr>
          <a:xfrm>
            <a:off x="2971800" y="1633537"/>
            <a:ext cx="6705600" cy="4233862"/>
          </a:xfrm>
          <a:prstGeom prst="rect">
            <a:avLst/>
          </a:prstGeom>
          <a:noFill/>
          <a:ln>
            <a:noFill/>
          </a:ln>
        </p:spPr>
      </p:pic>
    </p:spTree>
    <p:extLst>
      <p:ext uri="{BB962C8B-B14F-4D97-AF65-F5344CB8AC3E}">
        <p14:creationId xmlns:p14="http://schemas.microsoft.com/office/powerpoint/2010/main" val="41914642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TOR BROWSER</a:t>
            </a:r>
            <a:endParaRPr lang="it-IT" dirty="0"/>
          </a:p>
        </p:txBody>
      </p:sp>
      <p:sp>
        <p:nvSpPr>
          <p:cNvPr id="3" name="CasellaDiTesto 2"/>
          <p:cNvSpPr txBox="1"/>
          <p:nvPr/>
        </p:nvSpPr>
        <p:spPr>
          <a:xfrm>
            <a:off x="1066800" y="1607127"/>
            <a:ext cx="4533613" cy="369332"/>
          </a:xfrm>
          <a:prstGeom prst="rect">
            <a:avLst/>
          </a:prstGeom>
          <a:noFill/>
        </p:spPr>
        <p:txBody>
          <a:bodyPr wrap="none" rtlCol="0">
            <a:spAutoFit/>
          </a:bodyPr>
          <a:lstStyle/>
          <a:p>
            <a:r>
              <a:rPr lang="it-IT" dirty="0"/>
              <a:t>https://www.torproject.org/download/</a:t>
            </a:r>
          </a:p>
        </p:txBody>
      </p:sp>
      <p:sp>
        <p:nvSpPr>
          <p:cNvPr id="4" name="CasellaDiTesto 3"/>
          <p:cNvSpPr txBox="1"/>
          <p:nvPr/>
        </p:nvSpPr>
        <p:spPr>
          <a:xfrm>
            <a:off x="1385456" y="2715490"/>
            <a:ext cx="10658907" cy="3970318"/>
          </a:xfrm>
          <a:prstGeom prst="rect">
            <a:avLst/>
          </a:prstGeom>
          <a:noFill/>
        </p:spPr>
        <p:txBody>
          <a:bodyPr wrap="square" rtlCol="0">
            <a:spAutoFit/>
          </a:bodyPr>
          <a:lstStyle/>
          <a:p>
            <a:r>
              <a:rPr lang="it-IT" dirty="0">
                <a:solidFill>
                  <a:srgbClr val="1A1A1A"/>
                </a:solidFill>
                <a:latin typeface="Georgia" panose="02040502050405020303" pitchFamily="18" charset="0"/>
              </a:rPr>
              <a:t>Tor rappresenta uno degli strumenti essenziali per non lasciare tracce e</a:t>
            </a:r>
            <a:r>
              <a:rPr lang="it-IT" b="1" dirty="0">
                <a:solidFill>
                  <a:srgbClr val="1A1A1A"/>
                </a:solidFill>
                <a:latin typeface="Georgia" panose="02040502050405020303" pitchFamily="18" charset="0"/>
              </a:rPr>
              <a:t> bypassare il </a:t>
            </a:r>
            <a:r>
              <a:rPr lang="it-IT" b="1" dirty="0" err="1">
                <a:solidFill>
                  <a:srgbClr val="1A1A1A"/>
                </a:solidFill>
                <a:latin typeface="Georgia" panose="02040502050405020303" pitchFamily="18" charset="0"/>
              </a:rPr>
              <a:t>geoblocking</a:t>
            </a:r>
            <a:r>
              <a:rPr lang="it-IT" b="1" dirty="0">
                <a:solidFill>
                  <a:srgbClr val="1A1A1A"/>
                </a:solidFill>
                <a:latin typeface="Georgia" panose="02040502050405020303" pitchFamily="18" charset="0"/>
              </a:rPr>
              <a:t> </a:t>
            </a:r>
            <a:r>
              <a:rPr lang="it-IT" dirty="0">
                <a:solidFill>
                  <a:srgbClr val="1A1A1A"/>
                </a:solidFill>
                <a:latin typeface="Georgia" panose="02040502050405020303" pitchFamily="18" charset="0"/>
              </a:rPr>
              <a:t>(le restrizioni geografiche). </a:t>
            </a:r>
            <a:endParaRPr lang="it-IT" dirty="0" smtClean="0">
              <a:solidFill>
                <a:srgbClr val="1A1A1A"/>
              </a:solidFill>
              <a:latin typeface="Georgia" panose="02040502050405020303" pitchFamily="18" charset="0"/>
            </a:endParaRPr>
          </a:p>
          <a:p>
            <a:r>
              <a:rPr lang="it-IT" dirty="0" smtClean="0">
                <a:solidFill>
                  <a:srgbClr val="1A1A1A"/>
                </a:solidFill>
                <a:latin typeface="Georgia" panose="02040502050405020303" pitchFamily="18" charset="0"/>
              </a:rPr>
              <a:t>Sebbene </a:t>
            </a:r>
            <a:r>
              <a:rPr lang="it-IT" dirty="0">
                <a:solidFill>
                  <a:srgbClr val="1A1A1A"/>
                </a:solidFill>
                <a:latin typeface="Georgia" panose="02040502050405020303" pitchFamily="18" charset="0"/>
              </a:rPr>
              <a:t>in origine il software sia stato sviluppato per scopi militari, oggi è una rete di comunicazione utilizzata da</a:t>
            </a:r>
            <a:r>
              <a:rPr lang="it-IT" b="1" dirty="0">
                <a:solidFill>
                  <a:srgbClr val="1A1A1A"/>
                </a:solidFill>
                <a:latin typeface="Georgia" panose="02040502050405020303" pitchFamily="18" charset="0"/>
              </a:rPr>
              <a:t> giornalisti, attivisti politici e </a:t>
            </a:r>
            <a:r>
              <a:rPr lang="it-IT" b="1" dirty="0" err="1">
                <a:solidFill>
                  <a:srgbClr val="1A1A1A"/>
                </a:solidFill>
                <a:latin typeface="Georgia" panose="02040502050405020303" pitchFamily="18" charset="0"/>
              </a:rPr>
              <a:t>whistleblower</a:t>
            </a:r>
            <a:r>
              <a:rPr lang="it-IT" b="1" dirty="0">
                <a:solidFill>
                  <a:srgbClr val="1A1A1A"/>
                </a:solidFill>
                <a:latin typeface="Georgia" panose="02040502050405020303" pitchFamily="18" charset="0"/>
              </a:rPr>
              <a:t> </a:t>
            </a:r>
            <a:r>
              <a:rPr lang="it-IT" dirty="0">
                <a:solidFill>
                  <a:srgbClr val="1A1A1A"/>
                </a:solidFill>
                <a:latin typeface="Georgia" panose="02040502050405020303" pitchFamily="18" charset="0"/>
              </a:rPr>
              <a:t>per eludere la sorveglianza in paesi meno democratici</a:t>
            </a:r>
            <a:r>
              <a:rPr lang="it-IT" dirty="0" smtClean="0">
                <a:solidFill>
                  <a:srgbClr val="1A1A1A"/>
                </a:solidFill>
                <a:latin typeface="Georgia" panose="02040502050405020303" pitchFamily="18" charset="0"/>
              </a:rPr>
              <a:t>.</a:t>
            </a:r>
          </a:p>
          <a:p>
            <a:endParaRPr lang="it-IT" dirty="0">
              <a:solidFill>
                <a:srgbClr val="1A1A1A"/>
              </a:solidFill>
              <a:latin typeface="Georgia" panose="02040502050405020303" pitchFamily="18" charset="0"/>
            </a:endParaRPr>
          </a:p>
          <a:p>
            <a:r>
              <a:rPr lang="it-IT" dirty="0">
                <a:solidFill>
                  <a:srgbClr val="1A1A1A"/>
                </a:solidFill>
                <a:latin typeface="Georgia" panose="02040502050405020303" pitchFamily="18" charset="0"/>
              </a:rPr>
              <a:t>Tor, </a:t>
            </a:r>
            <a:r>
              <a:rPr lang="it-IT" b="1" dirty="0">
                <a:solidFill>
                  <a:srgbClr val="1A1A1A"/>
                </a:solidFill>
                <a:latin typeface="Georgia" panose="02040502050405020303" pitchFamily="18" charset="0"/>
              </a:rPr>
              <a:t>acronimo di "The </a:t>
            </a:r>
            <a:r>
              <a:rPr lang="it-IT" b="1" dirty="0" err="1">
                <a:solidFill>
                  <a:srgbClr val="1A1A1A"/>
                </a:solidFill>
                <a:latin typeface="Georgia" panose="02040502050405020303" pitchFamily="18" charset="0"/>
              </a:rPr>
              <a:t>Onion</a:t>
            </a:r>
            <a:r>
              <a:rPr lang="it-IT" b="1" dirty="0">
                <a:solidFill>
                  <a:srgbClr val="1A1A1A"/>
                </a:solidFill>
                <a:latin typeface="Georgia" panose="02040502050405020303" pitchFamily="18" charset="0"/>
              </a:rPr>
              <a:t> Router</a:t>
            </a:r>
            <a:r>
              <a:rPr lang="it-IT" dirty="0">
                <a:solidFill>
                  <a:srgbClr val="1A1A1A"/>
                </a:solidFill>
                <a:latin typeface="Georgia" panose="02040502050405020303" pitchFamily="18" charset="0"/>
              </a:rPr>
              <a:t>," basa il suo funzionamento su un'</a:t>
            </a:r>
            <a:r>
              <a:rPr lang="it-IT" b="1" dirty="0">
                <a:solidFill>
                  <a:srgbClr val="1A1A1A"/>
                </a:solidFill>
                <a:latin typeface="Georgia" panose="02040502050405020303" pitchFamily="18" charset="0"/>
              </a:rPr>
              <a:t>architettura a diversi strati di crittografia,</a:t>
            </a:r>
            <a:r>
              <a:rPr lang="it-IT" dirty="0">
                <a:solidFill>
                  <a:srgbClr val="1A1A1A"/>
                </a:solidFill>
                <a:latin typeface="Georgia" panose="02040502050405020303" pitchFamily="18" charset="0"/>
              </a:rPr>
              <a:t> (da qui il termine “</a:t>
            </a:r>
            <a:r>
              <a:rPr lang="it-IT" dirty="0" err="1">
                <a:solidFill>
                  <a:srgbClr val="1A1A1A"/>
                </a:solidFill>
                <a:latin typeface="Georgia" panose="02040502050405020303" pitchFamily="18" charset="0"/>
              </a:rPr>
              <a:t>onion</a:t>
            </a:r>
            <a:r>
              <a:rPr lang="it-IT" dirty="0">
                <a:solidFill>
                  <a:srgbClr val="1A1A1A"/>
                </a:solidFill>
                <a:latin typeface="Georgia" panose="02040502050405020303" pitchFamily="18" charset="0"/>
              </a:rPr>
              <a:t>” che significa “cipolla") che permette agli utenti di navigare senza lasciare tracce e quindi, </a:t>
            </a:r>
            <a:r>
              <a:rPr lang="it-IT" b="1" u="sng" dirty="0">
                <a:solidFill>
                  <a:srgbClr val="2775FC"/>
                </a:solidFill>
                <a:latin typeface="Georgia" panose="02040502050405020303" pitchFamily="18" charset="0"/>
                <a:hlinkClick r:id="rId2"/>
              </a:rPr>
              <a:t>preservando la propria privacy</a:t>
            </a:r>
            <a:r>
              <a:rPr lang="it-IT" dirty="0" smtClean="0">
                <a:solidFill>
                  <a:srgbClr val="1A1A1A"/>
                </a:solidFill>
                <a:latin typeface="Georgia" panose="02040502050405020303" pitchFamily="18" charset="0"/>
              </a:rPr>
              <a:t>.</a:t>
            </a:r>
          </a:p>
          <a:p>
            <a:endParaRPr lang="it-IT" dirty="0">
              <a:solidFill>
                <a:srgbClr val="1A1A1A"/>
              </a:solidFill>
              <a:latin typeface="Georgia" panose="02040502050405020303" pitchFamily="18" charset="0"/>
            </a:endParaRPr>
          </a:p>
          <a:p>
            <a:r>
              <a:rPr lang="it-IT" dirty="0">
                <a:solidFill>
                  <a:srgbClr val="1A1A1A"/>
                </a:solidFill>
                <a:latin typeface="Georgia" panose="02040502050405020303" pitchFamily="18" charset="0"/>
              </a:rPr>
              <a:t>Non ha nulla a che fare con la navigazione in incognito. Ogni nodo all'interno della rete, attraversato prima di raggiungere il server di destinazione, applica un ulteriore livello di crittografia ai dati in transito. Il </a:t>
            </a:r>
            <a:r>
              <a:rPr lang="it-IT" b="1" dirty="0">
                <a:solidFill>
                  <a:srgbClr val="1A1A1A"/>
                </a:solidFill>
                <a:latin typeface="Georgia" panose="02040502050405020303" pitchFamily="18" charset="0"/>
              </a:rPr>
              <a:t>Tor Browser </a:t>
            </a:r>
            <a:r>
              <a:rPr lang="it-IT" dirty="0">
                <a:solidFill>
                  <a:srgbClr val="1A1A1A"/>
                </a:solidFill>
                <a:latin typeface="Georgia" panose="02040502050405020303" pitchFamily="18" charset="0"/>
              </a:rPr>
              <a:t>costituisce l'opzione più </a:t>
            </a:r>
            <a:r>
              <a:rPr lang="it-IT" dirty="0" err="1">
                <a:solidFill>
                  <a:srgbClr val="1A1A1A"/>
                </a:solidFill>
                <a:latin typeface="Georgia" panose="02040502050405020303" pitchFamily="18" charset="0"/>
              </a:rPr>
              <a:t>user-friendly</a:t>
            </a:r>
            <a:r>
              <a:rPr lang="it-IT" dirty="0">
                <a:solidFill>
                  <a:srgbClr val="1A1A1A"/>
                </a:solidFill>
                <a:latin typeface="Georgia" panose="02040502050405020303" pitchFamily="18" charset="0"/>
              </a:rPr>
              <a:t> per accedere a Tor e la rete più popolare per </a:t>
            </a:r>
            <a:r>
              <a:rPr lang="it-IT" b="1" u="sng" dirty="0">
                <a:solidFill>
                  <a:srgbClr val="2775FC"/>
                </a:solidFill>
                <a:latin typeface="Georgia" panose="02040502050405020303" pitchFamily="18" charset="0"/>
                <a:hlinkClick r:id="rId3"/>
              </a:rPr>
              <a:t>navigare nel Dark Web</a:t>
            </a:r>
            <a:r>
              <a:rPr lang="it-IT" dirty="0">
                <a:solidFill>
                  <a:srgbClr val="1A1A1A"/>
                </a:solidFill>
                <a:latin typeface="Georgia" panose="02040502050405020303" pitchFamily="18" charset="0"/>
              </a:rPr>
              <a:t>, universo separato da quello a cui siamo abituati.</a:t>
            </a:r>
            <a:endParaRPr lang="it-IT" b="0" i="0" dirty="0">
              <a:solidFill>
                <a:srgbClr val="1A1A1A"/>
              </a:solidFill>
              <a:effectLst/>
              <a:latin typeface="Georgia" panose="02040502050405020303" pitchFamily="18" charset="0"/>
            </a:endParaRPr>
          </a:p>
        </p:txBody>
      </p:sp>
      <p:pic>
        <p:nvPicPr>
          <p:cNvPr id="1026" name="Picture 2" descr="schermata-online-dark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3546" y="303092"/>
            <a:ext cx="4691302" cy="202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659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GESTORE PASSWORD</a:t>
            </a:r>
            <a:endParaRPr lang="it-IT" dirty="0"/>
          </a:p>
        </p:txBody>
      </p:sp>
      <p:sp>
        <p:nvSpPr>
          <p:cNvPr id="3" name="CasellaDiTesto 2"/>
          <p:cNvSpPr txBox="1"/>
          <p:nvPr/>
        </p:nvSpPr>
        <p:spPr>
          <a:xfrm>
            <a:off x="1510146" y="2244436"/>
            <a:ext cx="9143999" cy="2585323"/>
          </a:xfrm>
          <a:prstGeom prst="rect">
            <a:avLst/>
          </a:prstGeom>
          <a:noFill/>
        </p:spPr>
        <p:txBody>
          <a:bodyPr wrap="square" rtlCol="0">
            <a:spAutoFit/>
          </a:bodyPr>
          <a:lstStyle/>
          <a:p>
            <a:r>
              <a:rPr lang="it-IT" dirty="0" err="1" smtClean="0"/>
              <a:t>KEYPASS:</a:t>
            </a:r>
            <a:r>
              <a:rPr lang="it-IT" dirty="0" err="1">
                <a:solidFill>
                  <a:srgbClr val="1F1F1F"/>
                </a:solidFill>
                <a:latin typeface="Google Sans"/>
              </a:rPr>
              <a:t>KeePass</a:t>
            </a:r>
            <a:r>
              <a:rPr lang="it-IT" dirty="0">
                <a:solidFill>
                  <a:srgbClr val="1F1F1F"/>
                </a:solidFill>
                <a:latin typeface="Google Sans"/>
              </a:rPr>
              <a:t> è un </a:t>
            </a:r>
            <a:r>
              <a:rPr lang="it-IT" dirty="0">
                <a:solidFill>
                  <a:srgbClr val="040C28"/>
                </a:solidFill>
                <a:latin typeface="Google Sans"/>
              </a:rPr>
              <a:t>gestore di password gratuito, open source, leggero e facile da usare per Windows, Linux, Mac OS X e dispositivi mobili</a:t>
            </a:r>
            <a:r>
              <a:rPr lang="it-IT" dirty="0">
                <a:solidFill>
                  <a:srgbClr val="1F1F1F"/>
                </a:solidFill>
                <a:latin typeface="Google Sans"/>
              </a:rPr>
              <a:t>. </a:t>
            </a:r>
            <a:endParaRPr lang="it-IT" dirty="0" smtClean="0">
              <a:solidFill>
                <a:srgbClr val="1F1F1F"/>
              </a:solidFill>
              <a:latin typeface="Google Sans"/>
            </a:endParaRPr>
          </a:p>
          <a:p>
            <a:endParaRPr lang="it-IT" dirty="0">
              <a:solidFill>
                <a:srgbClr val="1F1F1F"/>
              </a:solidFill>
              <a:latin typeface="Google Sans"/>
            </a:endParaRPr>
          </a:p>
          <a:p>
            <a:r>
              <a:rPr lang="it-IT" b="1" i="1" dirty="0" err="1">
                <a:solidFill>
                  <a:srgbClr val="202122"/>
                </a:solidFill>
                <a:latin typeface="Arial" panose="020B0604020202020204" pitchFamily="34" charset="0"/>
              </a:rPr>
              <a:t>KeePass</a:t>
            </a:r>
            <a:r>
              <a:rPr lang="it-IT" b="1" i="1" dirty="0">
                <a:solidFill>
                  <a:srgbClr val="202122"/>
                </a:solidFill>
                <a:latin typeface="Arial" panose="020B0604020202020204" pitchFamily="34" charset="0"/>
              </a:rPr>
              <a:t> Password </a:t>
            </a:r>
            <a:r>
              <a:rPr lang="it-IT" b="1" i="1" dirty="0" err="1">
                <a:solidFill>
                  <a:srgbClr val="202122"/>
                </a:solidFill>
                <a:latin typeface="Arial" panose="020B0604020202020204" pitchFamily="34" charset="0"/>
              </a:rPr>
              <a:t>Safe</a:t>
            </a:r>
            <a:r>
              <a:rPr lang="it-IT" dirty="0">
                <a:solidFill>
                  <a:srgbClr val="202122"/>
                </a:solidFill>
                <a:latin typeface="Arial" panose="020B0604020202020204" pitchFamily="34" charset="0"/>
              </a:rPr>
              <a:t> è un </a:t>
            </a:r>
            <a:r>
              <a:rPr lang="it-IT" dirty="0">
                <a:solidFill>
                  <a:srgbClr val="0645AD"/>
                </a:solidFill>
                <a:latin typeface="Arial" panose="020B0604020202020204" pitchFamily="34" charset="0"/>
                <a:hlinkClick r:id="rId2" tooltip="Software"/>
              </a:rPr>
              <a:t>software</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3" tooltip="Open source"/>
              </a:rPr>
              <a:t>open source</a:t>
            </a:r>
            <a:r>
              <a:rPr lang="it-IT" dirty="0">
                <a:solidFill>
                  <a:srgbClr val="202122"/>
                </a:solidFill>
                <a:latin typeface="Arial" panose="020B0604020202020204" pitchFamily="34" charset="0"/>
              </a:rPr>
              <a:t> per la gestione di </a:t>
            </a:r>
            <a:r>
              <a:rPr lang="it-IT" dirty="0">
                <a:solidFill>
                  <a:srgbClr val="0645AD"/>
                </a:solidFill>
                <a:latin typeface="Arial" panose="020B0604020202020204" pitchFamily="34" charset="0"/>
                <a:hlinkClick r:id="rId4" tooltip="Password"/>
              </a:rPr>
              <a:t>password</a:t>
            </a:r>
            <a:r>
              <a:rPr lang="it-IT" dirty="0">
                <a:solidFill>
                  <a:srgbClr val="202122"/>
                </a:solidFill>
                <a:latin typeface="Arial" panose="020B0604020202020204" pitchFamily="34" charset="0"/>
              </a:rPr>
              <a:t>, creato per </a:t>
            </a:r>
            <a:r>
              <a:rPr lang="it-IT" dirty="0">
                <a:solidFill>
                  <a:srgbClr val="0645AD"/>
                </a:solidFill>
                <a:latin typeface="Arial" panose="020B0604020202020204" pitchFamily="34" charset="0"/>
                <a:hlinkClick r:id="rId5" tooltip="Piattaforma (informatica)"/>
              </a:rPr>
              <a:t>piattaforma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6" tooltip="Windows"/>
              </a:rPr>
              <a:t>Windows</a:t>
            </a:r>
            <a:r>
              <a:rPr lang="it-IT" dirty="0">
                <a:solidFill>
                  <a:srgbClr val="202122"/>
                </a:solidFill>
                <a:latin typeface="Arial" panose="020B0604020202020204" pitchFamily="34" charset="0"/>
              </a:rPr>
              <a:t> e con varianti, non ufficiali, per </a:t>
            </a:r>
            <a:r>
              <a:rPr lang="it-IT" dirty="0">
                <a:solidFill>
                  <a:srgbClr val="0645AD"/>
                </a:solidFill>
                <a:latin typeface="Arial" panose="020B0604020202020204" pitchFamily="34" charset="0"/>
                <a:hlinkClick r:id="rId7" tooltip="Linux"/>
              </a:rPr>
              <a:t>Linux</a:t>
            </a:r>
            <a:r>
              <a:rPr lang="it-IT" dirty="0">
                <a:solidFill>
                  <a:srgbClr val="202122"/>
                </a:solidFill>
                <a:latin typeface="Arial" panose="020B0604020202020204" pitchFamily="34" charset="0"/>
              </a:rPr>
              <a:t>, </a:t>
            </a:r>
            <a:r>
              <a:rPr lang="it-IT" dirty="0" err="1">
                <a:solidFill>
                  <a:srgbClr val="0645AD"/>
                </a:solidFill>
                <a:latin typeface="Arial" panose="020B0604020202020204" pitchFamily="34" charset="0"/>
                <a:hlinkClick r:id="rId8" tooltip="MacOS"/>
              </a:rPr>
              <a:t>macOS</a:t>
            </a:r>
            <a:r>
              <a:rPr lang="it-IT" dirty="0">
                <a:solidFill>
                  <a:srgbClr val="202122"/>
                </a:solidFill>
                <a:latin typeface="Arial" panose="020B0604020202020204" pitchFamily="34" charset="0"/>
              </a:rPr>
              <a:t> ed altri </a:t>
            </a:r>
            <a:r>
              <a:rPr lang="it-IT" dirty="0">
                <a:solidFill>
                  <a:srgbClr val="0645AD"/>
                </a:solidFill>
                <a:latin typeface="Arial" panose="020B0604020202020204" pitchFamily="34" charset="0"/>
                <a:hlinkClick r:id="rId9" tooltip="Sistemi operativi"/>
              </a:rPr>
              <a:t>sistemi operativi</a:t>
            </a:r>
            <a:r>
              <a:rPr lang="it-IT" dirty="0">
                <a:solidFill>
                  <a:srgbClr val="202122"/>
                </a:solidFill>
                <a:latin typeface="Arial" panose="020B0604020202020204" pitchFamily="34" charset="0"/>
              </a:rPr>
              <a:t>.</a:t>
            </a:r>
            <a:endParaRPr lang="it-IT" dirty="0" smtClean="0">
              <a:solidFill>
                <a:srgbClr val="1F1F1F"/>
              </a:solidFill>
              <a:latin typeface="Google Sans"/>
            </a:endParaRPr>
          </a:p>
          <a:p>
            <a:endParaRPr lang="it-IT" dirty="0">
              <a:solidFill>
                <a:srgbClr val="1F1F1F"/>
              </a:solidFill>
              <a:latin typeface="Google Sans"/>
            </a:endParaRPr>
          </a:p>
          <a:p>
            <a:r>
              <a:rPr lang="it-IT" dirty="0" smtClean="0">
                <a:solidFill>
                  <a:srgbClr val="1F1F1F"/>
                </a:solidFill>
                <a:latin typeface="Google Sans"/>
              </a:rPr>
              <a:t>Consente </a:t>
            </a:r>
            <a:r>
              <a:rPr lang="it-IT" dirty="0">
                <a:solidFill>
                  <a:srgbClr val="1F1F1F"/>
                </a:solidFill>
                <a:latin typeface="Google Sans"/>
              </a:rPr>
              <a:t>di archiviare le password in database altamente crittografati, che possono essere sbloccati solamente con una password master e/o un file chiave.</a:t>
            </a:r>
            <a:endParaRPr lang="it-IT" dirty="0"/>
          </a:p>
        </p:txBody>
      </p:sp>
      <p:pic>
        <p:nvPicPr>
          <p:cNvPr id="2050" name="Picture 2"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34557" y="66723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070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FINE CORSO</a:t>
            </a:r>
            <a:endParaRPr lang="it-IT" dirty="0"/>
          </a:p>
        </p:txBody>
      </p:sp>
      <p:pic>
        <p:nvPicPr>
          <p:cNvPr id="1026" name="Picture 2" descr="Why is Digital Forensics Important? | Packetla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466" y="1559117"/>
            <a:ext cx="6036830" cy="402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2626"/>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154</TotalTime>
  <Words>5939</Words>
  <Application>Microsoft Office PowerPoint</Application>
  <PresentationFormat>Widescreen</PresentationFormat>
  <Paragraphs>649</Paragraphs>
  <Slides>93</Slides>
  <Notes>74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93</vt:i4>
      </vt:variant>
    </vt:vector>
  </HeadingPairs>
  <TitlesOfParts>
    <vt:vector size="102" baseType="lpstr">
      <vt:lpstr>Arial</vt:lpstr>
      <vt:lpstr>Calibri</vt:lpstr>
      <vt:lpstr>Century Gothic</vt:lpstr>
      <vt:lpstr>Georgia</vt:lpstr>
      <vt:lpstr>Google Sans</vt:lpstr>
      <vt:lpstr>Lucida Sans</vt:lpstr>
      <vt:lpstr>Noto Sans Symbols</vt:lpstr>
      <vt:lpstr>Wingdings 3</vt:lpstr>
      <vt:lpstr>Filo</vt:lpstr>
      <vt:lpstr>Presentazione standard di PowerPoint</vt:lpstr>
      <vt:lpstr>Introduzione</vt:lpstr>
      <vt:lpstr> DEFINIZIONE</vt:lpstr>
      <vt:lpstr>Acquisizione di una pagina web </vt:lpstr>
      <vt:lpstr>risposta</vt:lpstr>
      <vt:lpstr>La stampa in PDF o su carta può essere utilizzata come prova  </vt:lpstr>
      <vt:lpstr>Digital Evidence</vt:lpstr>
      <vt:lpstr>Digital Forensics: perché </vt:lpstr>
      <vt:lpstr>Scopo: Digital Forensics</vt:lpstr>
      <vt:lpstr>Digital Evidence</vt:lpstr>
      <vt:lpstr>Quali sono le diverse attività</vt:lpstr>
      <vt:lpstr>Software</vt:lpstr>
      <vt:lpstr>Software indispensabili</vt:lpstr>
      <vt:lpstr>Kali linux</vt:lpstr>
      <vt:lpstr>virtualbox</vt:lpstr>
      <vt:lpstr>Macchina virtuale</vt:lpstr>
      <vt:lpstr>Le fasi della digital forensics</vt:lpstr>
      <vt:lpstr>Identificazione</vt:lpstr>
      <vt:lpstr>Raccolta e acquisizione </vt:lpstr>
      <vt:lpstr>Analisi</vt:lpstr>
      <vt:lpstr>Report</vt:lpstr>
      <vt:lpstr>Il valore legale nella digital forensics </vt:lpstr>
      <vt:lpstr>Il valore legale nella digital forensics </vt:lpstr>
      <vt:lpstr>Il valore legale nella digital forensics </vt:lpstr>
      <vt:lpstr>Il valore legale nella digital forensics </vt:lpstr>
      <vt:lpstr>Digital Evidence</vt:lpstr>
      <vt:lpstr>Scopo</vt:lpstr>
      <vt:lpstr>Identificazione </vt:lpstr>
      <vt:lpstr>Acquisizione </vt:lpstr>
      <vt:lpstr>Accertamento tecnico ripetibile o non ripetibile</vt:lpstr>
      <vt:lpstr>Mobile Technology</vt:lpstr>
      <vt:lpstr>Mobile Technology</vt:lpstr>
      <vt:lpstr>Sistemi di protezione </vt:lpstr>
      <vt:lpstr>Crittografia</vt:lpstr>
      <vt:lpstr>Tipi di Crittografia</vt:lpstr>
      <vt:lpstr>Captatore informatico</vt:lpstr>
      <vt:lpstr>Captatore informatico</vt:lpstr>
      <vt:lpstr>Captatore informatico</vt:lpstr>
      <vt:lpstr>Acquisizione telematiche</vt:lpstr>
      <vt:lpstr>Acquisizione telematiche</vt:lpstr>
      <vt:lpstr>Analisi</vt:lpstr>
      <vt:lpstr>Analisi</vt:lpstr>
      <vt:lpstr>Analisi: correlazione dei dati</vt:lpstr>
      <vt:lpstr>Analisi: correlazione dei dati</vt:lpstr>
      <vt:lpstr>Analisi: correlazione dei dati</vt:lpstr>
      <vt:lpstr>Analisi: correlazione dei dati</vt:lpstr>
      <vt:lpstr>Analisi: correlazione dei dati</vt:lpstr>
      <vt:lpstr>Analisi: correlazione dei dati</vt:lpstr>
      <vt:lpstr>Analisi: correlazione dei dati</vt:lpstr>
      <vt:lpstr>Esempi di ricerche  </vt:lpstr>
      <vt:lpstr>Valutazione</vt:lpstr>
      <vt:lpstr>Presentazione</vt:lpstr>
      <vt:lpstr>Esempio shadow</vt:lpstr>
      <vt:lpstr>Report</vt:lpstr>
      <vt:lpstr>Sintesi</vt:lpstr>
      <vt:lpstr>Check-list for System Discovery</vt:lpstr>
      <vt:lpstr>Check-list for System Discovery</vt:lpstr>
      <vt:lpstr>Check-list for System Discovery</vt:lpstr>
      <vt:lpstr>Check list dei supporti elettronici</vt:lpstr>
      <vt:lpstr>Check list dei supporti elettronici</vt:lpstr>
      <vt:lpstr>Check list dei supporti elettronici</vt:lpstr>
      <vt:lpstr>Check list dell’esame dei supporti elettronici</vt:lpstr>
      <vt:lpstr>Check list dell’esame dei supporti elettronici</vt:lpstr>
      <vt:lpstr>Esempio estrai lista cartelle</vt:lpstr>
      <vt:lpstr>4 principi fondamentali</vt:lpstr>
      <vt:lpstr>Crimes in Italian Penal Code</vt:lpstr>
      <vt:lpstr>wireshark</vt:lpstr>
      <vt:lpstr>Traffico dati</vt:lpstr>
      <vt:lpstr>Laboratorio di Analisi</vt:lpstr>
      <vt:lpstr>Laboratorio di Analisi</vt:lpstr>
      <vt:lpstr>Laboratorio di Analisi</vt:lpstr>
      <vt:lpstr>Laboratorio di Analisi</vt:lpstr>
      <vt:lpstr>Computer Forensics</vt:lpstr>
      <vt:lpstr>Analisi </vt:lpstr>
      <vt:lpstr>Analisi su Windows</vt:lpstr>
      <vt:lpstr>Analisi su Windows</vt:lpstr>
      <vt:lpstr>Analisi su Windows</vt:lpstr>
      <vt:lpstr>Analisi su Windows</vt:lpstr>
      <vt:lpstr>Analisi su Windows</vt:lpstr>
      <vt:lpstr>Analisi su Windows</vt:lpstr>
      <vt:lpstr>Computer Forensics</vt:lpstr>
      <vt:lpstr>Analisi su Linux</vt:lpstr>
      <vt:lpstr>Analisi su Linux</vt:lpstr>
      <vt:lpstr>Analisi su Linux</vt:lpstr>
      <vt:lpstr>Analisi su Linux</vt:lpstr>
      <vt:lpstr>Analisi su Linux</vt:lpstr>
      <vt:lpstr>Analisi su Linux</vt:lpstr>
      <vt:lpstr>Computer Forensics</vt:lpstr>
      <vt:lpstr>Catena di custodia</vt:lpstr>
      <vt:lpstr>Presentazione standard di PowerPoint</vt:lpstr>
      <vt:lpstr>TOR BROWSER</vt:lpstr>
      <vt:lpstr>GESTORE PASSWORD</vt:lpstr>
      <vt:lpstr>FINE CORSO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Bruno Cesena (Ext. Demetra)</dc:creator>
  <cp:lastModifiedBy>Bruno Cesena (Ext. Demetra)</cp:lastModifiedBy>
  <cp:revision>17</cp:revision>
  <dcterms:created xsi:type="dcterms:W3CDTF">2024-04-07T19:42:41Z</dcterms:created>
  <dcterms:modified xsi:type="dcterms:W3CDTF">2024-04-19T09:29:05Z</dcterms:modified>
</cp:coreProperties>
</file>